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handoutMasterIdLst>
    <p:handoutMasterId r:id="rId14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B2869A-1272-4CBE-B66B-BFD0F31B474B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71886D-0D0E-4F78-9CD3-00FEF4218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8803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10/6/2021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10/6/2021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10/6/2021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10/6/2021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10/6/2021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10/6/2021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10/6/2021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10/6/2021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10/6/2021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embed/shlSQrleibs?rel=0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Phonics in EYFS at Berry Hill Primary School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guide for parents…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181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phonics?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It’s a systematic approach to teaching reading and writing effectively- 80% of children learn to read and write best this way.</a:t>
            </a:r>
          </a:p>
          <a:p>
            <a:r>
              <a:rPr lang="en-US" dirty="0"/>
              <a:t>We teach phonics daily for 15-20 minutes</a:t>
            </a:r>
          </a:p>
          <a:p>
            <a:r>
              <a:rPr lang="en-US" dirty="0"/>
              <a:t>There are 6 phases within phonics and they generally are taught in this way:</a:t>
            </a:r>
          </a:p>
          <a:p>
            <a:r>
              <a:rPr lang="en-US" dirty="0"/>
              <a:t>Phase 1( building blocks) - Taught in Nursery ( environment sounds/ rhythm/rhyme/ aurally blending and segmenting</a:t>
            </a:r>
          </a:p>
          <a:p>
            <a:r>
              <a:rPr lang="en-US" dirty="0"/>
              <a:t>Phase 2-4: Taught in F2-this is where they become readers and writers! Learn individual sounds, digraphs and how to put them together to read and write! One digraph representation</a:t>
            </a:r>
          </a:p>
          <a:p>
            <a:r>
              <a:rPr lang="en-US" dirty="0"/>
              <a:t>Phase 5 and 6:  taught in year 1and 2- Hone their skills and learn all sound combinations and representations</a:t>
            </a:r>
          </a:p>
        </p:txBody>
      </p:sp>
    </p:spTree>
    <p:extLst>
      <p:ext uri="{BB962C8B-B14F-4D97-AF65-F5344CB8AC3E}">
        <p14:creationId xmlns:p14="http://schemas.microsoft.com/office/powerpoint/2010/main" val="1022024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Phase 1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5005" y="2269195"/>
            <a:ext cx="2505075" cy="18192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4742" y="2269194"/>
            <a:ext cx="2329845" cy="18192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7723" y="2307293"/>
            <a:ext cx="2619375" cy="1743075"/>
          </a:xfrm>
          <a:prstGeom prst="rect">
            <a:avLst/>
          </a:prstGeom>
        </p:spPr>
      </p:pic>
      <p:pic>
        <p:nvPicPr>
          <p:cNvPr id="1026" name="Picture 2" descr="Trumpet Cartoon Images, Stock Photos &amp;amp; Vectors | Shutterstock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2231" y="2269194"/>
            <a:ext cx="2323343" cy="1802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0" y="1899862"/>
            <a:ext cx="26741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Environmental sounds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8782" y="4397829"/>
            <a:ext cx="1088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Rhythm 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971152">
            <a:off x="1254020" y="4473996"/>
            <a:ext cx="1930924" cy="19309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42764" y="4407079"/>
            <a:ext cx="2299887" cy="22287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942764" y="3999646"/>
            <a:ext cx="955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Rhyme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569097" y="4243137"/>
            <a:ext cx="3741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Aural blending and segmenting</a:t>
            </a: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69612" y="4681202"/>
            <a:ext cx="1404805" cy="187548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291974" y="4681202"/>
            <a:ext cx="12634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c-a-t</a:t>
            </a:r>
            <a:endParaRPr lang="en-GB" sz="36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00278" y="4857660"/>
            <a:ext cx="2070233" cy="132753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817755" y="5989448"/>
            <a:ext cx="18678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err="1"/>
              <a:t>sh</a:t>
            </a:r>
            <a:r>
              <a:rPr lang="en-US" sz="3600" dirty="0"/>
              <a:t>-</a:t>
            </a:r>
            <a:r>
              <a:rPr lang="en-US" sz="3600" dirty="0" err="1"/>
              <a:t>ee</a:t>
            </a:r>
            <a:r>
              <a:rPr lang="en-US" sz="3600" dirty="0"/>
              <a:t>-p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7406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Phase 2…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Made up of 23 phonemes that make a </a:t>
            </a:r>
          </a:p>
          <a:p>
            <a:pPr marL="0" indent="0">
              <a:buNone/>
            </a:pPr>
            <a:r>
              <a:rPr lang="en-US" dirty="0"/>
              <a:t>single sound (</a:t>
            </a:r>
            <a:r>
              <a:rPr lang="en-US" dirty="0" err="1"/>
              <a:t>ie</a:t>
            </a:r>
            <a:r>
              <a:rPr lang="en-US" dirty="0"/>
              <a:t>: </a:t>
            </a:r>
            <a:r>
              <a:rPr lang="en-US" dirty="0" err="1"/>
              <a:t>s,a,t,p,i,n</a:t>
            </a:r>
            <a:r>
              <a:rPr lang="en-US" dirty="0"/>
              <a:t>)</a:t>
            </a:r>
          </a:p>
          <a:p>
            <a:r>
              <a:rPr lang="en-US" dirty="0"/>
              <a:t>Children will learn to blend and segment </a:t>
            </a:r>
          </a:p>
          <a:p>
            <a:pPr marL="0" indent="0">
              <a:buNone/>
            </a:pPr>
            <a:r>
              <a:rPr lang="en-US" dirty="0"/>
              <a:t>immediately so that they are reading and</a:t>
            </a:r>
          </a:p>
          <a:p>
            <a:pPr marL="0" indent="0">
              <a:buNone/>
            </a:pPr>
            <a:r>
              <a:rPr lang="en-US" dirty="0"/>
              <a:t>will begin knowing how to represent sounds </a:t>
            </a:r>
          </a:p>
          <a:p>
            <a:pPr marL="0" indent="0">
              <a:buNone/>
            </a:pPr>
            <a:r>
              <a:rPr lang="en-US" dirty="0"/>
              <a:t>in their writing</a:t>
            </a:r>
          </a:p>
          <a:p>
            <a:r>
              <a:rPr lang="en-US" dirty="0"/>
              <a:t>They should be able to read 90% of phonic book independently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2400" b="1" dirty="0">
                <a:solidFill>
                  <a:schemeClr val="accent1"/>
                </a:solidFill>
              </a:rPr>
              <a:t> </a:t>
            </a:r>
            <a:r>
              <a:rPr lang="en-US" sz="4800" b="1" dirty="0">
                <a:solidFill>
                  <a:schemeClr val="accent1"/>
                </a:solidFill>
              </a:rPr>
              <a:t>s    a    t          </a:t>
            </a:r>
          </a:p>
          <a:p>
            <a:pPr marL="0" indent="0">
              <a:buNone/>
            </a:pPr>
            <a:r>
              <a:rPr lang="en-US" sz="4800" b="1" dirty="0">
                <a:solidFill>
                  <a:schemeClr val="accent1"/>
                </a:solidFill>
              </a:rPr>
              <a:t>.      .     .     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88523">
            <a:off x="6488839" y="446964"/>
            <a:ext cx="2408225" cy="33731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48261">
            <a:off x="9241772" y="2784038"/>
            <a:ext cx="2367522" cy="34397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00777">
            <a:off x="4739267" y="4279888"/>
            <a:ext cx="1866900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89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Pure sounds…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Its really important to say the sounds in a pure way- otherwise when children blend or segment to hear/ read or write words, they will find it tricky</a:t>
            </a:r>
            <a:endParaRPr lang="en-US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https://www.youtube.com/embed/shlSQrleibs?rel=0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175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Phase 3…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This is the introduction of more than one letter </a:t>
            </a:r>
          </a:p>
          <a:p>
            <a:pPr marL="0" indent="0">
              <a:buNone/>
            </a:pPr>
            <a:r>
              <a:rPr lang="en-US" dirty="0"/>
              <a:t>making one sound ( digraph/ </a:t>
            </a:r>
            <a:r>
              <a:rPr lang="en-US" dirty="0" err="1"/>
              <a:t>trigraph</a:t>
            </a:r>
            <a:r>
              <a:rPr lang="en-US" dirty="0"/>
              <a:t>)</a:t>
            </a:r>
          </a:p>
          <a:p>
            <a:r>
              <a:rPr lang="en-US" dirty="0"/>
              <a:t>Children will then have a way to represent every sound</a:t>
            </a:r>
          </a:p>
          <a:p>
            <a:r>
              <a:rPr lang="en-US" dirty="0"/>
              <a:t> They will come across others in reading (split digraphs </a:t>
            </a:r>
            <a:r>
              <a:rPr lang="en-US" dirty="0" err="1"/>
              <a:t>etc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But won’t learn them formally until year 1 (phase 5)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sz="2800" dirty="0">
                <a:solidFill>
                  <a:schemeClr val="accent1"/>
                </a:solidFill>
              </a:rPr>
              <a:t>r       </a:t>
            </a:r>
            <a:r>
              <a:rPr lang="en-US" sz="2800" dirty="0" err="1">
                <a:solidFill>
                  <a:schemeClr val="accent1"/>
                </a:solidFill>
              </a:rPr>
              <a:t>ai</a:t>
            </a:r>
            <a:r>
              <a:rPr lang="en-US" sz="2800" dirty="0">
                <a:solidFill>
                  <a:schemeClr val="accent1"/>
                </a:solidFill>
              </a:rPr>
              <a:t>       n</a:t>
            </a:r>
          </a:p>
          <a:p>
            <a:pPr marL="0" indent="0">
              <a:buNone/>
            </a:pPr>
            <a:r>
              <a:rPr lang="en-US" sz="2800" dirty="0">
                <a:solidFill>
                  <a:schemeClr val="accent1"/>
                </a:solidFill>
              </a:rPr>
              <a:t>.         .         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82212">
            <a:off x="8063422" y="1066777"/>
            <a:ext cx="3484416" cy="504660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6044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Phase 4…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Teaches children to blend and segment longer words with adjacent consonants</a:t>
            </a:r>
          </a:p>
          <a:p>
            <a:r>
              <a:rPr lang="en-US" dirty="0" err="1"/>
              <a:t>cvcc</a:t>
            </a:r>
            <a:r>
              <a:rPr lang="en-US" dirty="0"/>
              <a:t>/</a:t>
            </a:r>
            <a:r>
              <a:rPr lang="en-US" dirty="0" err="1"/>
              <a:t>ccvc</a:t>
            </a:r>
            <a:r>
              <a:rPr lang="en-US" dirty="0"/>
              <a:t>/</a:t>
            </a:r>
            <a:r>
              <a:rPr lang="en-US" dirty="0" err="1"/>
              <a:t>ccvcc</a:t>
            </a:r>
            <a:r>
              <a:rPr lang="en-US" dirty="0"/>
              <a:t> words ( wind/ soft/ list/ stop/swamp)</a:t>
            </a:r>
            <a:endParaRPr lang="en-GB" dirty="0"/>
          </a:p>
          <a:p>
            <a:r>
              <a:rPr lang="en-US" dirty="0"/>
              <a:t>Polysyllabic words ( children/ melting/ shampoo)</a:t>
            </a:r>
          </a:p>
          <a:p>
            <a:r>
              <a:rPr lang="en-US" dirty="0"/>
              <a:t>Compound words (windmill/ handstand/ sandpit)</a:t>
            </a:r>
          </a:p>
        </p:txBody>
      </p:sp>
    </p:spTree>
    <p:extLst>
      <p:ext uri="{BB962C8B-B14F-4D97-AF65-F5344CB8AC3E}">
        <p14:creationId xmlns:p14="http://schemas.microsoft.com/office/powerpoint/2010/main" val="289742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Tricky words…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Words that we can’t sound out – </a:t>
            </a:r>
          </a:p>
          <a:p>
            <a:r>
              <a:rPr lang="en-US" dirty="0"/>
              <a:t>we just have to learn them! </a:t>
            </a:r>
          </a:p>
          <a:p>
            <a:r>
              <a:rPr lang="en-US" dirty="0"/>
              <a:t>Play games with them –bingo, </a:t>
            </a:r>
          </a:p>
          <a:p>
            <a:pPr marL="0" indent="0">
              <a:buNone/>
            </a:pPr>
            <a:r>
              <a:rPr lang="en-US" dirty="0"/>
              <a:t>tricky word match, put them around the </a:t>
            </a:r>
          </a:p>
          <a:p>
            <a:pPr marL="0" indent="0">
              <a:buNone/>
            </a:pPr>
            <a:r>
              <a:rPr lang="en-US" dirty="0"/>
              <a:t>House- tricky word hunt! </a:t>
            </a:r>
          </a:p>
          <a:p>
            <a:r>
              <a:rPr lang="en-US" dirty="0"/>
              <a:t>Tricky word songs ( </a:t>
            </a:r>
            <a:r>
              <a:rPr lang="en-US" dirty="0" err="1"/>
              <a:t>youtube</a:t>
            </a:r>
            <a:r>
              <a:rPr lang="en-US" dirty="0"/>
              <a:t>)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9233" r="35778"/>
          <a:stretch/>
        </p:blipFill>
        <p:spPr>
          <a:xfrm rot="324091">
            <a:off x="6035039" y="1087369"/>
            <a:ext cx="4781006" cy="531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86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 in F2 and at home…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will match very carefully reading books to children phonic level- need to be able to read 90% of the book independently ( feel like a successful reader! )</a:t>
            </a:r>
          </a:p>
          <a:p>
            <a:r>
              <a:rPr lang="en-US" dirty="0"/>
              <a:t>Little and often is the best way!  Choose a time they aren’t tired or hungry! 5 minutes is often enough…</a:t>
            </a:r>
          </a:p>
          <a:p>
            <a:r>
              <a:rPr lang="en-US" dirty="0"/>
              <a:t>Sharing books are really important too to develop a love of reading and story language! </a:t>
            </a:r>
          </a:p>
          <a:p>
            <a:r>
              <a:rPr lang="en-US" dirty="0"/>
              <a:t>We aim for ‘5 texts a day’ in class! Repetition is brilliant for learning! </a:t>
            </a:r>
          </a:p>
          <a:p>
            <a:r>
              <a:rPr lang="en-US" dirty="0"/>
              <a:t>We don’t want to race through bands- children need to feel secure in </a:t>
            </a:r>
          </a:p>
          <a:p>
            <a:pPr marL="0" indent="0">
              <a:buNone/>
            </a:pPr>
            <a:r>
              <a:rPr lang="en-US" dirty="0"/>
              <a:t>What they are reading and consolidate it. 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30152">
            <a:off x="8602341" y="250177"/>
            <a:ext cx="1660640" cy="20603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2709" y="4407890"/>
            <a:ext cx="1908468" cy="21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278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can you help at home…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Reading with children </a:t>
            </a:r>
            <a:r>
              <a:rPr lang="en-US" dirty="0" smtClean="0"/>
              <a:t>at least 3 </a:t>
            </a:r>
            <a:r>
              <a:rPr lang="en-US" dirty="0"/>
              <a:t>times a week ( little and often!)</a:t>
            </a:r>
          </a:p>
          <a:p>
            <a:r>
              <a:rPr lang="en-US" dirty="0"/>
              <a:t>Playing games with the tricky words of the phase they are learning </a:t>
            </a:r>
          </a:p>
          <a:p>
            <a:r>
              <a:rPr lang="en-US" dirty="0"/>
              <a:t>Going over the sounds they have learnt in the week- go on a sound hunt and find things starting with that sound, play I spy with sounds…</a:t>
            </a:r>
          </a:p>
          <a:p>
            <a:r>
              <a:rPr lang="en-US" dirty="0"/>
              <a:t>Read stories to them and enjoy them together</a:t>
            </a:r>
          </a:p>
          <a:p>
            <a:r>
              <a:rPr lang="en-US" dirty="0"/>
              <a:t>Model that you read and write- for purpose and pleasure!  Write the shopping list together and take it to the shops, read a menu at a café, read in front of them- they will do what you do!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304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CCC11-DFEF-43CC-BD87-2C31FE59A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Berry Hill Reading Challenge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5CEF80-D37A-4F62-9211-F4D2CC3655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Read 3 times a week.</a:t>
            </a:r>
          </a:p>
          <a:p>
            <a:r>
              <a:rPr lang="en-US" dirty="0"/>
              <a:t>Receive a raffle ticket to put into a draw.</a:t>
            </a:r>
          </a:p>
          <a:p>
            <a:r>
              <a:rPr lang="en-US" dirty="0"/>
              <a:t>At the end of each half term, 1 or 2 names per class are pulled out of the jar to win a book of choice.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D0A2F1-06FF-4416-876A-0724D781CC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8396" y="999202"/>
            <a:ext cx="2136900" cy="18982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918A93-D2CD-42F9-BF96-075CAB512D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8442" y="4715362"/>
            <a:ext cx="3076575" cy="169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29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Any questions…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916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Quotable</Template>
  <TotalTime>183</TotalTime>
  <Words>670</Words>
  <Application>Microsoft Office PowerPoint</Application>
  <PresentationFormat>Widescreen</PresentationFormat>
  <Paragraphs>69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Century Gothic</vt:lpstr>
      <vt:lpstr>Wingdings 2</vt:lpstr>
      <vt:lpstr>Quotable</vt:lpstr>
      <vt:lpstr>Phonics in EYFS at Berry Hill Primary School </vt:lpstr>
      <vt:lpstr>What is phonics?</vt:lpstr>
      <vt:lpstr>Phase 1</vt:lpstr>
      <vt:lpstr>Phase 2…</vt:lpstr>
      <vt:lpstr>Pure sounds…</vt:lpstr>
      <vt:lpstr>Phase 3…</vt:lpstr>
      <vt:lpstr>Phase 4… </vt:lpstr>
      <vt:lpstr>Tricky words… </vt:lpstr>
      <vt:lpstr>Reading in F2 and at home…</vt:lpstr>
      <vt:lpstr>How can you help at home… </vt:lpstr>
      <vt:lpstr>Berry Hill Reading Challenge</vt:lpstr>
      <vt:lpstr>Any questions…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in EYFS at Berry Hill Primary School</dc:title>
  <dc:creator>Vicky O'Brien</dc:creator>
  <cp:lastModifiedBy>Vicky O'Brien</cp:lastModifiedBy>
  <cp:revision>18</cp:revision>
  <cp:lastPrinted>2021-10-06T13:24:45Z</cp:lastPrinted>
  <dcterms:created xsi:type="dcterms:W3CDTF">2021-09-09T11:34:32Z</dcterms:created>
  <dcterms:modified xsi:type="dcterms:W3CDTF">2021-10-06T13:25:02Z</dcterms:modified>
</cp:coreProperties>
</file>