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Lst>
  <p:sldIdLst>
    <p:sldId id="256" r:id="rId5"/>
    <p:sldId id="257" r:id="rId6"/>
    <p:sldId id="269" r:id="rId7"/>
    <p:sldId id="268" r:id="rId8"/>
    <p:sldId id="270" r:id="rId9"/>
    <p:sldId id="272" r:id="rId10"/>
    <p:sldId id="273" r:id="rId11"/>
  </p:sldIdLst>
  <p:sldSz cx="12801600" cy="9601200" type="A3"/>
  <p:notesSz cx="9926638" cy="14355763"/>
  <p:embeddedFontLst>
    <p:embeddedFont>
      <p:font typeface="Blue Eye" panose="020B0604020202020204" charset="0"/>
      <p:regular r:id="rId12"/>
    </p:embeddedFont>
    <p:embeddedFont>
      <p:font typeface="Candara" panose="020E0502030303020204" pitchFamily="34" charset="0"/>
      <p:regular r:id="rId13"/>
      <p:bold r:id="rId14"/>
      <p:italic r:id="rId15"/>
      <p:boldItalic r:id="rId16"/>
    </p:embeddedFont>
    <p:embeddedFont>
      <p:font typeface="Mathlete Skinny" panose="00000400000000000000" pitchFamily="50" charset="0"/>
      <p:regular r:id="rId17"/>
    </p:embeddedFont>
    <p:embeddedFont>
      <p:font typeface="OpenDyslexic" panose="00000500000000000000" pitchFamily="50" charset="0"/>
      <p:regular r:id="rId18"/>
      <p:bold r:id="rId19"/>
      <p:italic r:id="rId20"/>
      <p:boldItalic r:id="rId2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6656D5-DA77-4046-A498-E4236AF1488F}" v="24" dt="2025-03-05T12:05:37.116"/>
    <p1510:client id="{BCF89DF3-DC23-43A6-B568-3749A140E0B2}" v="316" dt="2025-03-05T13:37:37.1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2" autoAdjust="0"/>
    <p:restoredTop sz="94660"/>
  </p:normalViewPr>
  <p:slideViewPr>
    <p:cSldViewPr snapToGrid="0">
      <p:cViewPr varScale="1">
        <p:scale>
          <a:sx n="42" d="100"/>
          <a:sy n="42" d="100"/>
        </p:scale>
        <p:origin x="58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2.fntdata"/><Relationship Id="rId18" Type="http://schemas.openxmlformats.org/officeDocument/2006/relationships/font" Target="fonts/font7.fntdata"/><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font" Target="fonts/font10.fntdata"/><Relationship Id="rId7" Type="http://schemas.openxmlformats.org/officeDocument/2006/relationships/slide" Target="slides/slide3.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3.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67EB7A10-6602-4469-B550-BED336167252}"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509416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EB7A10-6602-4469-B550-BED336167252}"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348907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7EB7A10-6602-4469-B550-BED336167252}"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92615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7EB7A10-6602-4469-B550-BED336167252}"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278662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7EB7A10-6602-4469-B550-BED336167252}" type="datetimeFigureOut">
              <a:rPr lang="en-GB" smtClean="0"/>
              <a:t>05/03/2025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662481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7EB7A10-6602-4469-B550-BED336167252}" type="datetimeFigureOut">
              <a:rPr lang="en-GB" smtClean="0"/>
              <a:t>05/03/2025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3686103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EB7A10-6602-4469-B550-BED336167252}" type="datetimeFigureOut">
              <a:rPr lang="en-GB" smtClean="0"/>
              <a:t>05/03/2025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130585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7EB7A10-6602-4469-B550-BED336167252}"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186292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7EB7A10-6602-4469-B550-BED336167252}"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3664186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EB7A10-6602-4469-B550-BED336167252}"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132929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EB7A10-6602-4469-B550-BED336167252}"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CEC0A-CFDD-4441-B1B7-78FDF106F2BA}" type="slidenum">
              <a:rPr lang="en-GB" smtClean="0"/>
              <a:t>‹#›</a:t>
            </a:fld>
            <a:endParaRPr lang="en-GB"/>
          </a:p>
        </p:txBody>
      </p:sp>
    </p:spTree>
    <p:extLst>
      <p:ext uri="{BB962C8B-B14F-4D97-AF65-F5344CB8AC3E}">
        <p14:creationId xmlns:p14="http://schemas.microsoft.com/office/powerpoint/2010/main" val="2867848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67EB7A10-6602-4469-B550-BED336167252}" type="datetimeFigureOut">
              <a:rPr lang="en-GB" smtClean="0"/>
              <a:t>05/03/2025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BD5CEC0A-CFDD-4441-B1B7-78FDF106F2BA}" type="slidenum">
              <a:rPr lang="en-GB" smtClean="0"/>
              <a:t>‹#›</a:t>
            </a:fld>
            <a:endParaRPr lang="en-GB"/>
          </a:p>
        </p:txBody>
      </p:sp>
    </p:spTree>
    <p:extLst>
      <p:ext uri="{BB962C8B-B14F-4D97-AF65-F5344CB8AC3E}">
        <p14:creationId xmlns:p14="http://schemas.microsoft.com/office/powerpoint/2010/main" val="10753958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svg"/><Relationship Id="rId18" Type="http://schemas.openxmlformats.org/officeDocument/2006/relationships/image" Target="../media/image16.png"/><Relationship Id="rId26" Type="http://schemas.openxmlformats.org/officeDocument/2006/relationships/image" Target="../media/image24.png"/><Relationship Id="rId3" Type="http://schemas.openxmlformats.org/officeDocument/2006/relationships/image" Target="../media/image2.svg"/><Relationship Id="rId21" Type="http://schemas.openxmlformats.org/officeDocument/2006/relationships/image" Target="../media/image19.svg"/><Relationship Id="rId7" Type="http://schemas.openxmlformats.org/officeDocument/2006/relationships/image" Target="../media/image6.svg"/><Relationship Id="rId12" Type="http://schemas.openxmlformats.org/officeDocument/2006/relationships/image" Target="../media/image10.png"/><Relationship Id="rId17" Type="http://schemas.openxmlformats.org/officeDocument/2006/relationships/image" Target="../media/image15.svg"/><Relationship Id="rId25" Type="http://schemas.openxmlformats.org/officeDocument/2006/relationships/image" Target="../media/image23.svg"/><Relationship Id="rId2" Type="http://schemas.openxmlformats.org/officeDocument/2006/relationships/image" Target="../media/image1.png"/><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9.svg"/><Relationship Id="rId24" Type="http://schemas.openxmlformats.org/officeDocument/2006/relationships/image" Target="../media/image22.png"/><Relationship Id="rId5" Type="http://schemas.openxmlformats.org/officeDocument/2006/relationships/image" Target="../media/image4.svg"/><Relationship Id="rId15" Type="http://schemas.openxmlformats.org/officeDocument/2006/relationships/image" Target="../media/image13.svg"/><Relationship Id="rId23" Type="http://schemas.openxmlformats.org/officeDocument/2006/relationships/image" Target="../media/image21.svg"/><Relationship Id="rId10" Type="http://schemas.openxmlformats.org/officeDocument/2006/relationships/image" Target="../media/image8.png"/><Relationship Id="rId19" Type="http://schemas.openxmlformats.org/officeDocument/2006/relationships/image" Target="../media/image17.svg"/><Relationship Id="rId4" Type="http://schemas.openxmlformats.org/officeDocument/2006/relationships/image" Target="../media/image3.png"/><Relationship Id="rId9" Type="http://schemas.microsoft.com/office/2007/relationships/hdphoto" Target="../media/hdphoto1.wdp"/><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svg"/></Relationships>
</file>

<file path=ppt/slides/_rels/slide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D3E622-736B-137D-80C3-099CBF4666DB}"/>
              </a:ext>
            </a:extLst>
          </p:cNvPr>
          <p:cNvSpPr txBox="1"/>
          <p:nvPr/>
        </p:nvSpPr>
        <p:spPr>
          <a:xfrm>
            <a:off x="841466" y="938758"/>
            <a:ext cx="1833066"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lue Eye" pitchFamily="50" charset="0"/>
                <a:ea typeface="+mn-ea"/>
                <a:cs typeface="+mn-cs"/>
              </a:rPr>
              <a:t>Intent</a:t>
            </a:r>
            <a:r>
              <a:rPr kumimoji="0" lang="en-GB" sz="1400" b="1" i="0" u="none" strike="noStrike" kern="1200" cap="none" spc="0" normalizeH="0" baseline="0" noProof="0">
                <a:ln>
                  <a:noFill/>
                </a:ln>
                <a:solidFill>
                  <a:prstClr val="black"/>
                </a:solidFill>
                <a:effectLst/>
                <a:uLnTx/>
                <a:uFillTx/>
                <a:latin typeface="Blue Eye" pitchFamily="50" charset="0"/>
                <a:ea typeface="+mn-ea"/>
                <a:cs typeface="+mn-cs"/>
              </a:rPr>
              <a:t> </a:t>
            </a:r>
            <a:r>
              <a:rPr kumimoji="0" lang="en-GB" sz="1400" b="0" i="0" u="none" strike="noStrike" kern="1200" cap="none" spc="0" normalizeH="0" baseline="0" noProof="0">
                <a:ln>
                  <a:noFill/>
                </a:ln>
                <a:solidFill>
                  <a:prstClr val="black"/>
                </a:solidFill>
                <a:effectLst/>
                <a:uLnTx/>
                <a:uFillTx/>
                <a:latin typeface="Blue Eye" pitchFamily="50" charset="0"/>
                <a:ea typeface="+mn-ea"/>
                <a:cs typeface="+mn-cs"/>
              </a:rPr>
              <a:t>– We aim to…</a:t>
            </a:r>
            <a:endParaRPr kumimoji="0" lang="en-GB" sz="2800" b="0" i="0" u="none" strike="noStrike" kern="1200" cap="none" spc="0" normalizeH="0" baseline="0" noProof="0">
              <a:ln>
                <a:noFill/>
              </a:ln>
              <a:solidFill>
                <a:prstClr val="black"/>
              </a:solidFill>
              <a:effectLst/>
              <a:uLnTx/>
              <a:uFillTx/>
              <a:latin typeface="Blue Eye" pitchFamily="50" charset="0"/>
              <a:ea typeface="+mn-ea"/>
              <a:cs typeface="+mn-cs"/>
            </a:endParaRPr>
          </a:p>
        </p:txBody>
      </p:sp>
      <p:pic>
        <p:nvPicPr>
          <p:cNvPr id="6" name="Graphic 5" descr="Bullseye with solid fill">
            <a:extLst>
              <a:ext uri="{FF2B5EF4-FFF2-40B4-BE49-F238E27FC236}">
                <a16:creationId xmlns:a16="http://schemas.microsoft.com/office/drawing/2014/main" id="{9E18905F-792E-5C50-F38E-CB75A32C887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80060" y="955486"/>
            <a:ext cx="381000" cy="381000"/>
          </a:xfrm>
          <a:prstGeom prst="rect">
            <a:avLst/>
          </a:prstGeom>
        </p:spPr>
      </p:pic>
      <p:sp>
        <p:nvSpPr>
          <p:cNvPr id="7" name="TextBox 6">
            <a:extLst>
              <a:ext uri="{FF2B5EF4-FFF2-40B4-BE49-F238E27FC236}">
                <a16:creationId xmlns:a16="http://schemas.microsoft.com/office/drawing/2014/main" id="{B367D336-B75F-93DF-DB1B-E7F956476159}"/>
              </a:ext>
            </a:extLst>
          </p:cNvPr>
          <p:cNvSpPr txBox="1"/>
          <p:nvPr/>
        </p:nvSpPr>
        <p:spPr>
          <a:xfrm>
            <a:off x="8666442" y="111950"/>
            <a:ext cx="3902368" cy="9264075"/>
          </a:xfrm>
          <a:prstGeom prst="rect">
            <a:avLst/>
          </a:prstGeom>
          <a:noFill/>
          <a:ln w="38100">
            <a:solidFill>
              <a:srgbClr val="FF33CC"/>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Blue Eye" pitchFamily="50" charset="0"/>
                <a:ea typeface="+mn-ea"/>
                <a:cs typeface="+mn-cs"/>
              </a:rPr>
              <a:t>By the end of primary, pupils should…</a:t>
            </a:r>
          </a:p>
          <a:p>
            <a:pPr marL="171450" indent="-171450">
              <a:buFont typeface="Arial" panose="020B0604020202020204" pitchFamily="34" charset="0"/>
              <a:buChar char="•"/>
              <a:defRPr/>
            </a:pPr>
            <a:r>
              <a:rPr lang="en-GB" sz="1000">
                <a:solidFill>
                  <a:prstClr val="black"/>
                </a:solidFill>
                <a:latin typeface="OpenDyslexic" panose="00000500000000000000" pitchFamily="50" charset="0"/>
              </a:rPr>
              <a:t>Know what a relationship is, what friendship is, what family means and who the people are who can support them. From the beginning of primary school, building on early education, pupils should be taught how to take turns, how to treat each other with kindness, consideration and respect, the importance of honesty and truthfulness, permission seeking and giving, and the concept of personal privacy.</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a:solidFill>
                  <a:prstClr val="black"/>
                </a:solidFill>
                <a:latin typeface="OpenDyslexic" panose="00000500000000000000" pitchFamily="50" charset="0"/>
              </a:rPr>
              <a:t>Know about personal space and boundaries, showing respect and understanding the differences between appropriate and inappropriate or unsafe physical, and other, contact – these are the forerunners of teaching about consent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a:solidFill>
                  <a:prstClr val="black"/>
                </a:solidFill>
                <a:latin typeface="OpenDyslexic" panose="00000500000000000000" pitchFamily="50" charset="0"/>
              </a:rPr>
              <a:t>Have respect for others should be taught in an age-appropriate way, in terms of understanding one’s own and others’ boundaries in play, in negotiations about space, toys, books, resources and so on</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a:solidFill>
                  <a:prstClr val="black"/>
                </a:solidFill>
                <a:latin typeface="OpenDyslexic" panose="00000500000000000000" pitchFamily="50" charset="0"/>
              </a:rPr>
              <a:t>Be told explicitly about the features of healthy friendships, family relationships and other relationships which young children are likely to encounter. Drawing attention to these in a range of contexts should enable pupils to form a strong early understanding of the features of relationships that are likely to lead to happiness and security. This will also help them to recognise any less positive relationships when they encounter them.</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a:solidFill>
                  <a:prstClr val="black"/>
                </a:solidFill>
                <a:latin typeface="OpenDyslexic" panose="00000500000000000000" pitchFamily="50" charset="0"/>
              </a:rPr>
              <a:t>Know the principles of positive relationships also apply online. When teaching relationships content, teachers should address online safety and appropriate behaviour in a way that is relevant to pupils’ lives. Teachers should include content on how information and data is shared and used in all contexts, including online; for example, sharing pictures.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a:solidFill>
                  <a:prstClr val="black"/>
                </a:solidFill>
                <a:latin typeface="OpenDyslexic" panose="00000500000000000000" pitchFamily="50" charset="0"/>
              </a:rPr>
              <a:t>Know that families of many forms provide a nurturing environment for children. (Families can include for example, single parent families, LGBT parents, families headed by grandparents, adoptive parents, foster parents and carers amongst other structures.)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Develop a growing ability to form strong and positive relationships with others depends on the deliberate cultivation of character traits and positive personal attributes, (sometimes referred to as ‘virtues’) in the individual. In a school wide context which encourages the development and practice of resilience and other attributes, this includes character traits such as helping pupils to believe they can achieve, persevere with tasks, work towards long-term rewards and continue despite setbacks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Be taught about positive emotional and mental wellbeing, including how friendships can support mental wellbeing.</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a:solidFill>
                  <a:prstClr val="black"/>
                </a:solidFill>
                <a:latin typeface="OpenDyslexic" panose="00000500000000000000" pitchFamily="50" charset="0"/>
              </a:rPr>
              <a:t>Have a clear understanding of boundaries and privacy, ensuring they understand that they have rights over their own bodies.</a:t>
            </a:r>
          </a:p>
        </p:txBody>
      </p:sp>
      <p:sp>
        <p:nvSpPr>
          <p:cNvPr id="8" name="Scroll: Horizontal 7">
            <a:extLst>
              <a:ext uri="{FF2B5EF4-FFF2-40B4-BE49-F238E27FC236}">
                <a16:creationId xmlns:a16="http://schemas.microsoft.com/office/drawing/2014/main" id="{4A083587-65AD-E772-2D71-CB804E60B5E6}"/>
              </a:ext>
            </a:extLst>
          </p:cNvPr>
          <p:cNvSpPr/>
          <p:nvPr/>
        </p:nvSpPr>
        <p:spPr>
          <a:xfrm>
            <a:off x="1744024" y="77437"/>
            <a:ext cx="1518685" cy="479525"/>
          </a:xfrm>
          <a:prstGeom prst="horizontalScroll">
            <a:avLst/>
          </a:prstGeom>
          <a:solidFill>
            <a:srgbClr val="FF33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48DA036-5D3B-BEF3-150E-F3D2F1670DFD}"/>
              </a:ext>
            </a:extLst>
          </p:cNvPr>
          <p:cNvSpPr txBox="1"/>
          <p:nvPr/>
        </p:nvSpPr>
        <p:spPr>
          <a:xfrm>
            <a:off x="1818124" y="119050"/>
            <a:ext cx="1411648"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Mathlete Skinny" panose="00000400000000000000" pitchFamily="50" charset="0"/>
                <a:ea typeface="+mn-ea"/>
                <a:cs typeface="+mn-cs"/>
              </a:rPr>
              <a:t>Subject on a page</a:t>
            </a:r>
          </a:p>
        </p:txBody>
      </p:sp>
      <p:sp>
        <p:nvSpPr>
          <p:cNvPr id="23" name="TextBox 22">
            <a:extLst>
              <a:ext uri="{FF2B5EF4-FFF2-40B4-BE49-F238E27FC236}">
                <a16:creationId xmlns:a16="http://schemas.microsoft.com/office/drawing/2014/main" id="{328EF6E8-0FF9-2685-94C2-8747BA4BD33D}"/>
              </a:ext>
            </a:extLst>
          </p:cNvPr>
          <p:cNvSpPr txBox="1"/>
          <p:nvPr/>
        </p:nvSpPr>
        <p:spPr>
          <a:xfrm>
            <a:off x="3354127" y="27332"/>
            <a:ext cx="5242911" cy="1569660"/>
          </a:xfrm>
          <a:prstGeom prst="rect">
            <a:avLst/>
          </a:prstGeom>
          <a:noFill/>
        </p:spPr>
        <p:txBody>
          <a:bodyPr wrap="square" rtlCol="0">
            <a:spAutoFit/>
          </a:bodyPr>
          <a:lstStyle/>
          <a:p>
            <a:pPr>
              <a:defRPr/>
            </a:pPr>
            <a:r>
              <a:rPr lang="en-GB" sz="1400">
                <a:solidFill>
                  <a:prstClr val="black"/>
                </a:solidFill>
                <a:latin typeface="Blue Eye" pitchFamily="50" charset="0"/>
              </a:rPr>
              <a:t>Each student at Berry Hill Primary School will receive a toolbox from PSHE that will enable them to build positive relationships, value and respect themselves, and apply these skills to tackle problems in the 21st century. While at Berry Hill, children will be equipped with an understanding of wider issues and challenges. They will be reflective, resilient and respectful. They will be good communicators, who are able to listen and provide support for one another.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Blue Eye" pitchFamily="50" charset="0"/>
              <a:ea typeface="+mn-ea"/>
              <a:cs typeface="+mn-cs"/>
            </a:endParaRPr>
          </a:p>
        </p:txBody>
      </p:sp>
      <p:sp>
        <p:nvSpPr>
          <p:cNvPr id="22" name="Rectangle 21">
            <a:extLst>
              <a:ext uri="{FF2B5EF4-FFF2-40B4-BE49-F238E27FC236}">
                <a16:creationId xmlns:a16="http://schemas.microsoft.com/office/drawing/2014/main" id="{0695EEE9-39EC-F9E4-8978-B355CF596C47}"/>
              </a:ext>
            </a:extLst>
          </p:cNvPr>
          <p:cNvSpPr/>
          <p:nvPr/>
        </p:nvSpPr>
        <p:spPr>
          <a:xfrm>
            <a:off x="587973" y="1739117"/>
            <a:ext cx="7414692" cy="126755"/>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Scroll: Horizontal 23">
            <a:extLst>
              <a:ext uri="{FF2B5EF4-FFF2-40B4-BE49-F238E27FC236}">
                <a16:creationId xmlns:a16="http://schemas.microsoft.com/office/drawing/2014/main" id="{EBADB1D0-6B80-F523-80E3-A869707DBE47}"/>
              </a:ext>
            </a:extLst>
          </p:cNvPr>
          <p:cNvSpPr/>
          <p:nvPr/>
        </p:nvSpPr>
        <p:spPr>
          <a:xfrm>
            <a:off x="6540610" y="1353771"/>
            <a:ext cx="1936463" cy="954107"/>
          </a:xfrm>
          <a:prstGeom prst="horizontalScroll">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7" name="TextBox 16">
            <a:extLst>
              <a:ext uri="{FF2B5EF4-FFF2-40B4-BE49-F238E27FC236}">
                <a16:creationId xmlns:a16="http://schemas.microsoft.com/office/drawing/2014/main" id="{93CEDD05-17E7-A4C9-39EB-B98A38E0BCCC}"/>
              </a:ext>
            </a:extLst>
          </p:cNvPr>
          <p:cNvSpPr txBox="1"/>
          <p:nvPr/>
        </p:nvSpPr>
        <p:spPr>
          <a:xfrm>
            <a:off x="6658917" y="1498908"/>
            <a:ext cx="1879965"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Give pupils the relevant skills to understand how to both cope and thrive in a 21</a:t>
            </a:r>
            <a:r>
              <a:rPr kumimoji="0" lang="en-GB" sz="800" b="0" i="0" u="none" strike="noStrike" kern="1200" cap="none" spc="0" normalizeH="0" baseline="30000" noProof="0">
                <a:ln>
                  <a:noFill/>
                </a:ln>
                <a:solidFill>
                  <a:prstClr val="black"/>
                </a:solidFill>
                <a:effectLst/>
                <a:uLnTx/>
                <a:uFillTx/>
                <a:latin typeface="OpenDyslexic" panose="00000500000000000000" pitchFamily="50" charset="0"/>
                <a:ea typeface="+mn-ea"/>
                <a:cs typeface="+mn-cs"/>
              </a:rPr>
              <a:t>st</a:t>
            </a:r>
            <a:r>
              <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 century world</a:t>
            </a:r>
          </a:p>
        </p:txBody>
      </p:sp>
      <p:sp>
        <p:nvSpPr>
          <p:cNvPr id="25" name="Scroll: Horizontal 24">
            <a:extLst>
              <a:ext uri="{FF2B5EF4-FFF2-40B4-BE49-F238E27FC236}">
                <a16:creationId xmlns:a16="http://schemas.microsoft.com/office/drawing/2014/main" id="{E0FCF5BD-FFDB-FE01-473C-456A682D86ED}"/>
              </a:ext>
            </a:extLst>
          </p:cNvPr>
          <p:cNvSpPr/>
          <p:nvPr/>
        </p:nvSpPr>
        <p:spPr>
          <a:xfrm>
            <a:off x="4389713" y="1353770"/>
            <a:ext cx="1936463" cy="954107"/>
          </a:xfrm>
          <a:prstGeom prst="horizontalScroll">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5" name="TextBox 14">
            <a:extLst>
              <a:ext uri="{FF2B5EF4-FFF2-40B4-BE49-F238E27FC236}">
                <a16:creationId xmlns:a16="http://schemas.microsoft.com/office/drawing/2014/main" id="{4EA6E603-2DB7-591A-8E36-2C0AA7A92C9F}"/>
              </a:ext>
            </a:extLst>
          </p:cNvPr>
          <p:cNvSpPr txBox="1"/>
          <p:nvPr/>
        </p:nvSpPr>
        <p:spPr>
          <a:xfrm>
            <a:off x="4569583" y="1493759"/>
            <a:ext cx="1662343"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Instil good levels of self-awareness – enabling our pupils to respect themselves and others</a:t>
            </a:r>
          </a:p>
        </p:txBody>
      </p:sp>
      <p:sp>
        <p:nvSpPr>
          <p:cNvPr id="26" name="Scroll: Horizontal 25">
            <a:extLst>
              <a:ext uri="{FF2B5EF4-FFF2-40B4-BE49-F238E27FC236}">
                <a16:creationId xmlns:a16="http://schemas.microsoft.com/office/drawing/2014/main" id="{0C5C93F0-FCE4-4197-7438-EC47D1704105}"/>
              </a:ext>
            </a:extLst>
          </p:cNvPr>
          <p:cNvSpPr/>
          <p:nvPr/>
        </p:nvSpPr>
        <p:spPr>
          <a:xfrm>
            <a:off x="2268101" y="1350914"/>
            <a:ext cx="1936463" cy="954107"/>
          </a:xfrm>
          <a:prstGeom prst="horizontalScroll">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9" name="TextBox 18">
            <a:extLst>
              <a:ext uri="{FF2B5EF4-FFF2-40B4-BE49-F238E27FC236}">
                <a16:creationId xmlns:a16="http://schemas.microsoft.com/office/drawing/2014/main" id="{BB963B32-EB12-5AF9-CE28-09525AE603EF}"/>
              </a:ext>
            </a:extLst>
          </p:cNvPr>
          <p:cNvSpPr txBox="1"/>
          <p:nvPr/>
        </p:nvSpPr>
        <p:spPr>
          <a:xfrm>
            <a:off x="2353744" y="1492121"/>
            <a:ext cx="1988732"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Help pupils to grow into responsible citizens and make positive contributions to school and their wider community</a:t>
            </a:r>
          </a:p>
        </p:txBody>
      </p:sp>
      <p:sp>
        <p:nvSpPr>
          <p:cNvPr id="27" name="Scroll: Horizontal 26">
            <a:extLst>
              <a:ext uri="{FF2B5EF4-FFF2-40B4-BE49-F238E27FC236}">
                <a16:creationId xmlns:a16="http://schemas.microsoft.com/office/drawing/2014/main" id="{6722C62D-C0CA-368E-A8C1-8D50A8C77611}"/>
              </a:ext>
            </a:extLst>
          </p:cNvPr>
          <p:cNvSpPr/>
          <p:nvPr/>
        </p:nvSpPr>
        <p:spPr>
          <a:xfrm>
            <a:off x="143100" y="1342848"/>
            <a:ext cx="1936463" cy="954107"/>
          </a:xfrm>
          <a:prstGeom prst="horizontalScroll">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1EF40A2A-19CC-EFFB-D97A-9FE2D93379F2}"/>
              </a:ext>
            </a:extLst>
          </p:cNvPr>
          <p:cNvSpPr txBox="1"/>
          <p:nvPr/>
        </p:nvSpPr>
        <p:spPr>
          <a:xfrm>
            <a:off x="266641" y="1495486"/>
            <a:ext cx="1872675"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OpenDyslexic" panose="00000500000000000000" pitchFamily="50" charset="0"/>
                <a:ea typeface="+mn-ea"/>
                <a:cs typeface="+mn-cs"/>
              </a:rPr>
              <a:t>Equip our pupils with the necessary knowledge to make informed decisions and keep themselves safe and healthy</a:t>
            </a:r>
          </a:p>
        </p:txBody>
      </p:sp>
      <p:sp>
        <p:nvSpPr>
          <p:cNvPr id="28" name="TextBox 27">
            <a:extLst>
              <a:ext uri="{FF2B5EF4-FFF2-40B4-BE49-F238E27FC236}">
                <a16:creationId xmlns:a16="http://schemas.microsoft.com/office/drawing/2014/main" id="{E0BDF9A9-1C49-DB15-F4DE-FAD662C83626}"/>
              </a:ext>
            </a:extLst>
          </p:cNvPr>
          <p:cNvSpPr txBox="1"/>
          <p:nvPr/>
        </p:nvSpPr>
        <p:spPr>
          <a:xfrm>
            <a:off x="861060" y="2353638"/>
            <a:ext cx="4092852"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lue Eye" pitchFamily="50" charset="0"/>
                <a:ea typeface="+mn-ea"/>
                <a:cs typeface="+mn-cs"/>
              </a:rPr>
              <a:t>Implementation</a:t>
            </a:r>
            <a:r>
              <a:rPr kumimoji="0" lang="en-GB" sz="1400" b="1" i="0" u="none" strike="noStrike" kern="1200" cap="none" spc="0" normalizeH="0" baseline="0" noProof="0">
                <a:ln>
                  <a:noFill/>
                </a:ln>
                <a:solidFill>
                  <a:prstClr val="black"/>
                </a:solidFill>
                <a:effectLst/>
                <a:uLnTx/>
                <a:uFillTx/>
                <a:latin typeface="Blue Eye" pitchFamily="50" charset="0"/>
                <a:ea typeface="+mn-ea"/>
                <a:cs typeface="+mn-cs"/>
              </a:rPr>
              <a:t> </a:t>
            </a:r>
            <a:r>
              <a:rPr kumimoji="0" lang="en-GB" sz="1400" b="0" i="0" u="none" strike="noStrike" kern="1200" cap="none" spc="0" normalizeH="0" baseline="0" noProof="0">
                <a:ln>
                  <a:noFill/>
                </a:ln>
                <a:solidFill>
                  <a:prstClr val="black"/>
                </a:solidFill>
                <a:effectLst/>
                <a:uLnTx/>
                <a:uFillTx/>
                <a:latin typeface="Blue Eye" pitchFamily="50" charset="0"/>
                <a:ea typeface="+mn-ea"/>
                <a:cs typeface="+mn-cs"/>
              </a:rPr>
              <a:t>– How do we achieve our aims?</a:t>
            </a:r>
            <a:endParaRPr kumimoji="0" lang="en-GB" sz="2800" b="0" i="0" u="none" strike="noStrike" kern="1200" cap="none" spc="0" normalizeH="0" baseline="0" noProof="0">
              <a:ln>
                <a:noFill/>
              </a:ln>
              <a:solidFill>
                <a:prstClr val="black"/>
              </a:solidFill>
              <a:effectLst/>
              <a:uLnTx/>
              <a:uFillTx/>
              <a:latin typeface="Blue Eye" pitchFamily="50" charset="0"/>
              <a:ea typeface="+mn-ea"/>
              <a:cs typeface="+mn-cs"/>
            </a:endParaRPr>
          </a:p>
        </p:txBody>
      </p:sp>
      <p:pic>
        <p:nvPicPr>
          <p:cNvPr id="29" name="Graphic 28" descr="Puzzle with solid fill">
            <a:extLst>
              <a:ext uri="{FF2B5EF4-FFF2-40B4-BE49-F238E27FC236}">
                <a16:creationId xmlns:a16="http://schemas.microsoft.com/office/drawing/2014/main" id="{8395B040-AFAA-61DE-1E77-DEE8AB70B13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0060" y="2386232"/>
            <a:ext cx="381000" cy="381000"/>
          </a:xfrm>
          <a:prstGeom prst="rect">
            <a:avLst/>
          </a:prstGeom>
        </p:spPr>
      </p:pic>
      <p:sp>
        <p:nvSpPr>
          <p:cNvPr id="30" name="TextBox 29">
            <a:extLst>
              <a:ext uri="{FF2B5EF4-FFF2-40B4-BE49-F238E27FC236}">
                <a16:creationId xmlns:a16="http://schemas.microsoft.com/office/drawing/2014/main" id="{7C41D1E3-277A-4F91-F9B1-16A4AAA0280D}"/>
              </a:ext>
            </a:extLst>
          </p:cNvPr>
          <p:cNvSpPr txBox="1"/>
          <p:nvPr/>
        </p:nvSpPr>
        <p:spPr>
          <a:xfrm>
            <a:off x="249087" y="2964833"/>
            <a:ext cx="8289794" cy="3816429"/>
          </a:xfrm>
          <a:prstGeom prst="rect">
            <a:avLst/>
          </a:prstGeom>
          <a:noFill/>
          <a:ln w="38100">
            <a:solidFill>
              <a:srgbClr val="FF33CC"/>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33CC"/>
                </a:solidFill>
                <a:effectLst/>
                <a:uLnTx/>
                <a:uFillTx/>
                <a:latin typeface="Blue Eye" pitchFamily="50" charset="0"/>
                <a:ea typeface="+mn-ea"/>
                <a:cs typeface="+mn-cs"/>
              </a:rPr>
              <a:t>PSHE areas of study across school</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The PSHE curriculum is delivered primarily through discreet lessons but will, by nature, also be supplemented by reactive sessions as issues arise. </a:t>
            </a:r>
            <a:r>
              <a:rPr kumimoji="0" lang="en-GB" sz="1000" b="0" i="0" u="none" strike="noStrike" kern="1200" cap="none" spc="0" normalizeH="0" baseline="0" noProof="0" dirty="0">
                <a:ln>
                  <a:noFill/>
                </a:ln>
                <a:solidFill>
                  <a:srgbClr val="FF33CC"/>
                </a:solidFill>
                <a:effectLst/>
                <a:uLnTx/>
                <a:uFillTx/>
                <a:latin typeface="OpenDyslexic" panose="00000500000000000000" pitchFamily="50" charset="0"/>
                <a:ea typeface="+mn-ea"/>
                <a:cs typeface="+mn-cs"/>
              </a:rPr>
              <a:t>‘1Decision’ </a:t>
            </a: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is the scheme which underpins school’s PSHE curriculum, and this is supported by wider book based resources from Talking Points, NSPCC resources and other relevant recognised resources. </a:t>
            </a:r>
            <a:endParaRPr lang="en-GB" sz="1000" dirty="0">
              <a:solidFill>
                <a:prstClr val="black"/>
              </a:solidFill>
              <a:latin typeface="OpenDyslexic" panose="00000500000000000000" pitchFamily="50"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Each year group will study 7 or 8 separate units which build throughout school. These units comprise of:</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00" dirty="0">
              <a:solidFill>
                <a:prstClr val="black"/>
              </a:solidFill>
              <a:latin typeface="OpenDyslexic" panose="00000500000000000000" pitchFamily="50"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00" dirty="0">
              <a:solidFill>
                <a:prstClr val="black"/>
              </a:solidFill>
              <a:latin typeface="OpenDyslexic" panose="00000500000000000000" pitchFamily="50"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OpenDyslexic" panose="00000500000000000000" pitchFamily="50"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OpenDyslexic" panose="00000500000000000000" pitchFamily="50"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OpenDyslexic" panose="00000500000000000000" pitchFamily="50"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OpenDyslexic" panose="00000500000000000000" pitchFamily="50" charset="0"/>
            </a:endParaRPr>
          </a:p>
        </p:txBody>
      </p:sp>
      <p:sp>
        <p:nvSpPr>
          <p:cNvPr id="66" name="TextBox 65">
            <a:extLst>
              <a:ext uri="{FF2B5EF4-FFF2-40B4-BE49-F238E27FC236}">
                <a16:creationId xmlns:a16="http://schemas.microsoft.com/office/drawing/2014/main" id="{C9A91380-EF3A-9DD9-9F22-3D8B1A1960CB}"/>
              </a:ext>
            </a:extLst>
          </p:cNvPr>
          <p:cNvSpPr txBox="1"/>
          <p:nvPr/>
        </p:nvSpPr>
        <p:spPr>
          <a:xfrm>
            <a:off x="770069" y="8078288"/>
            <a:ext cx="4069960"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lue Eye" pitchFamily="50" charset="0"/>
                <a:ea typeface="+mn-ea"/>
                <a:cs typeface="+mn-cs"/>
              </a:rPr>
              <a:t>Impact</a:t>
            </a:r>
            <a:r>
              <a:rPr kumimoji="0" lang="en-GB" sz="1400" b="1" i="0" u="none" strike="noStrike" kern="1200" cap="none" spc="0" normalizeH="0" baseline="0" noProof="0">
                <a:ln>
                  <a:noFill/>
                </a:ln>
                <a:solidFill>
                  <a:prstClr val="black"/>
                </a:solidFill>
                <a:effectLst/>
                <a:uLnTx/>
                <a:uFillTx/>
                <a:latin typeface="Blue Eye" pitchFamily="50" charset="0"/>
                <a:ea typeface="+mn-ea"/>
                <a:cs typeface="+mn-cs"/>
              </a:rPr>
              <a:t> </a:t>
            </a:r>
            <a:r>
              <a:rPr kumimoji="0" lang="en-GB" sz="1400" b="0" i="0" u="none" strike="noStrike" kern="1200" cap="none" spc="0" normalizeH="0" baseline="0" noProof="0">
                <a:ln>
                  <a:noFill/>
                </a:ln>
                <a:solidFill>
                  <a:prstClr val="black"/>
                </a:solidFill>
                <a:effectLst/>
                <a:uLnTx/>
                <a:uFillTx/>
                <a:latin typeface="Blue Eye" pitchFamily="50" charset="0"/>
                <a:ea typeface="+mn-ea"/>
                <a:cs typeface="+mn-cs"/>
              </a:rPr>
              <a:t>– How will we know we have achieved our aims?</a:t>
            </a:r>
            <a:endParaRPr kumimoji="0" lang="en-GB" sz="2800" b="0" i="0" u="none" strike="noStrike" kern="1200" cap="none" spc="0" normalizeH="0" baseline="0" noProof="0">
              <a:ln>
                <a:noFill/>
              </a:ln>
              <a:solidFill>
                <a:prstClr val="black"/>
              </a:solidFill>
              <a:effectLst/>
              <a:uLnTx/>
              <a:uFillTx/>
              <a:latin typeface="Blue Eye" pitchFamily="50" charset="0"/>
              <a:ea typeface="+mn-ea"/>
              <a:cs typeface="+mn-cs"/>
            </a:endParaRPr>
          </a:p>
        </p:txBody>
      </p:sp>
      <p:pic>
        <p:nvPicPr>
          <p:cNvPr id="67" name="Graphic 66" descr="Group success with solid fill">
            <a:extLst>
              <a:ext uri="{FF2B5EF4-FFF2-40B4-BE49-F238E27FC236}">
                <a16:creationId xmlns:a16="http://schemas.microsoft.com/office/drawing/2014/main" id="{C64CE5BF-FF79-7434-E8E7-94957F140A1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389069" y="8135983"/>
            <a:ext cx="381000" cy="381000"/>
          </a:xfrm>
          <a:prstGeom prst="rect">
            <a:avLst/>
          </a:prstGeom>
        </p:spPr>
      </p:pic>
      <p:sp>
        <p:nvSpPr>
          <p:cNvPr id="5" name="TextBox 4">
            <a:extLst>
              <a:ext uri="{FF2B5EF4-FFF2-40B4-BE49-F238E27FC236}">
                <a16:creationId xmlns:a16="http://schemas.microsoft.com/office/drawing/2014/main" id="{03CF9444-B19F-FDF1-BE64-73A16CE45287}"/>
              </a:ext>
            </a:extLst>
          </p:cNvPr>
          <p:cNvSpPr txBox="1"/>
          <p:nvPr/>
        </p:nvSpPr>
        <p:spPr>
          <a:xfrm>
            <a:off x="5063962" y="2249543"/>
            <a:ext cx="3637043" cy="73866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FF33CC"/>
                </a:solidFill>
                <a:effectLst/>
                <a:uLnTx/>
                <a:uFillTx/>
                <a:latin typeface="Blue Eye" pitchFamily="50" charset="0"/>
                <a:ea typeface="+mn-ea"/>
                <a:cs typeface="+mn-cs"/>
              </a:rPr>
              <a:t>“I believe we are here on the planet Earth to live, grow up and do what we can to make this world a better place for all people to enjoy” Rosa Parks</a:t>
            </a:r>
          </a:p>
        </p:txBody>
      </p:sp>
      <p:sp>
        <p:nvSpPr>
          <p:cNvPr id="10" name="Rectangle 9">
            <a:extLst>
              <a:ext uri="{FF2B5EF4-FFF2-40B4-BE49-F238E27FC236}">
                <a16:creationId xmlns:a16="http://schemas.microsoft.com/office/drawing/2014/main" id="{B73FDA98-B7F2-C224-9D19-442F65438F9F}"/>
              </a:ext>
            </a:extLst>
          </p:cNvPr>
          <p:cNvSpPr/>
          <p:nvPr/>
        </p:nvSpPr>
        <p:spPr>
          <a:xfrm>
            <a:off x="578740" y="8849809"/>
            <a:ext cx="7683752" cy="123959"/>
          </a:xfrm>
          <a:prstGeom prst="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Rectangle: Rounded Corners 39">
            <a:extLst>
              <a:ext uri="{FF2B5EF4-FFF2-40B4-BE49-F238E27FC236}">
                <a16:creationId xmlns:a16="http://schemas.microsoft.com/office/drawing/2014/main" id="{3F4D5973-AC29-2A1B-B9A6-9EEAFE2FF558}"/>
              </a:ext>
            </a:extLst>
          </p:cNvPr>
          <p:cNvSpPr/>
          <p:nvPr/>
        </p:nvSpPr>
        <p:spPr>
          <a:xfrm>
            <a:off x="213808" y="8541124"/>
            <a:ext cx="1885484" cy="874589"/>
          </a:xfrm>
          <a:prstGeom prst="roundRect">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Rectangle: Rounded Corners 42">
            <a:extLst>
              <a:ext uri="{FF2B5EF4-FFF2-40B4-BE49-F238E27FC236}">
                <a16:creationId xmlns:a16="http://schemas.microsoft.com/office/drawing/2014/main" id="{0A90CE79-8F7E-1E80-996C-543BAC08241A}"/>
              </a:ext>
            </a:extLst>
          </p:cNvPr>
          <p:cNvSpPr/>
          <p:nvPr/>
        </p:nvSpPr>
        <p:spPr>
          <a:xfrm>
            <a:off x="6605202" y="8536762"/>
            <a:ext cx="1885484" cy="874589"/>
          </a:xfrm>
          <a:prstGeom prst="roundRect">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16" name="TextBox 15">
            <a:extLst>
              <a:ext uri="{FF2B5EF4-FFF2-40B4-BE49-F238E27FC236}">
                <a16:creationId xmlns:a16="http://schemas.microsoft.com/office/drawing/2014/main" id="{B34233A4-6B17-4D4C-72DA-78785DA4369E}"/>
              </a:ext>
            </a:extLst>
          </p:cNvPr>
          <p:cNvSpPr txBox="1"/>
          <p:nvPr/>
        </p:nvSpPr>
        <p:spPr>
          <a:xfrm>
            <a:off x="6623417" y="8572139"/>
            <a:ext cx="1915464"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Children leave Berry Hill equipped with the life skills to thrive in a 21</a:t>
            </a:r>
            <a:r>
              <a:rPr kumimoji="0" lang="en-GB" sz="800" b="0" i="0" u="none" strike="noStrike" kern="1200" cap="none" spc="0" normalizeH="0" baseline="30000" noProof="0" dirty="0">
                <a:ln>
                  <a:noFill/>
                </a:ln>
                <a:solidFill>
                  <a:prstClr val="black"/>
                </a:solidFill>
                <a:effectLst/>
                <a:uLnTx/>
                <a:uFillTx/>
                <a:latin typeface="OpenDyslexic" panose="00000500000000000000" pitchFamily="50" charset="0"/>
                <a:ea typeface="+mn-ea"/>
                <a:cs typeface="+mn-cs"/>
              </a:rPr>
              <a:t>st</a:t>
            </a: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 century world</a:t>
            </a:r>
          </a:p>
        </p:txBody>
      </p:sp>
      <p:sp>
        <p:nvSpPr>
          <p:cNvPr id="42" name="Rectangle: Rounded Corners 41">
            <a:extLst>
              <a:ext uri="{FF2B5EF4-FFF2-40B4-BE49-F238E27FC236}">
                <a16:creationId xmlns:a16="http://schemas.microsoft.com/office/drawing/2014/main" id="{122FB202-CA29-2A6B-1B09-08A2FEF52668}"/>
              </a:ext>
            </a:extLst>
          </p:cNvPr>
          <p:cNvSpPr/>
          <p:nvPr/>
        </p:nvSpPr>
        <p:spPr>
          <a:xfrm>
            <a:off x="4488853" y="8536762"/>
            <a:ext cx="1885484" cy="874589"/>
          </a:xfrm>
          <a:prstGeom prst="roundRect">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35" name="TextBox 34">
            <a:extLst>
              <a:ext uri="{FF2B5EF4-FFF2-40B4-BE49-F238E27FC236}">
                <a16:creationId xmlns:a16="http://schemas.microsoft.com/office/drawing/2014/main" id="{5CC85B14-D3E6-1B73-793C-CFBCE23AAAB0}"/>
              </a:ext>
            </a:extLst>
          </p:cNvPr>
          <p:cNvSpPr txBox="1"/>
          <p:nvPr/>
        </p:nvSpPr>
        <p:spPr>
          <a:xfrm>
            <a:off x="4496062" y="8572139"/>
            <a:ext cx="1816943" cy="7078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OpenDyslexic" panose="00000500000000000000" pitchFamily="50" charset="0"/>
              </a:rPr>
              <a:t>Berry Hill pupils leave primary school with a sense of determination to contribute to the society or world in which they live</a:t>
            </a:r>
            <a:endPar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endParaRPr>
          </a:p>
        </p:txBody>
      </p:sp>
      <p:sp>
        <p:nvSpPr>
          <p:cNvPr id="41" name="Rectangle: Rounded Corners 40">
            <a:extLst>
              <a:ext uri="{FF2B5EF4-FFF2-40B4-BE49-F238E27FC236}">
                <a16:creationId xmlns:a16="http://schemas.microsoft.com/office/drawing/2014/main" id="{39F5F983-14F1-43A4-D67A-C68BE0FD7E97}"/>
              </a:ext>
            </a:extLst>
          </p:cNvPr>
          <p:cNvSpPr/>
          <p:nvPr/>
        </p:nvSpPr>
        <p:spPr>
          <a:xfrm>
            <a:off x="2345046" y="8536763"/>
            <a:ext cx="1885484" cy="874589"/>
          </a:xfrm>
          <a:prstGeom prst="roundRect">
            <a:avLst/>
          </a:pr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panose="020F0502020204030204"/>
            </a:endParaRPr>
          </a:p>
        </p:txBody>
      </p:sp>
      <p:sp>
        <p:nvSpPr>
          <p:cNvPr id="37" name="TextBox 36">
            <a:extLst>
              <a:ext uri="{FF2B5EF4-FFF2-40B4-BE49-F238E27FC236}">
                <a16:creationId xmlns:a16="http://schemas.microsoft.com/office/drawing/2014/main" id="{E6847833-BE59-97CE-BD87-54FFDBE01939}"/>
              </a:ext>
            </a:extLst>
          </p:cNvPr>
          <p:cNvSpPr txBox="1"/>
          <p:nvPr/>
        </p:nvSpPr>
        <p:spPr>
          <a:xfrm>
            <a:off x="2366487" y="8591578"/>
            <a:ext cx="1928489" cy="7078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Pupils are self-aware and able to self-regulate well which enables them to form and maintain heathy and sustainable relationships with others</a:t>
            </a:r>
          </a:p>
        </p:txBody>
      </p:sp>
      <p:sp>
        <p:nvSpPr>
          <p:cNvPr id="39" name="TextBox 38">
            <a:extLst>
              <a:ext uri="{FF2B5EF4-FFF2-40B4-BE49-F238E27FC236}">
                <a16:creationId xmlns:a16="http://schemas.microsoft.com/office/drawing/2014/main" id="{3D540173-3770-376F-1A26-E0C302FC8512}"/>
              </a:ext>
            </a:extLst>
          </p:cNvPr>
          <p:cNvSpPr txBox="1"/>
          <p:nvPr/>
        </p:nvSpPr>
        <p:spPr>
          <a:xfrm>
            <a:off x="244129" y="8575414"/>
            <a:ext cx="1908037"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Pupils are empowered to make informed decisions which enable them to keep themselves safe and healthy</a:t>
            </a:r>
          </a:p>
        </p:txBody>
      </p:sp>
      <p:pic>
        <p:nvPicPr>
          <p:cNvPr id="45" name="Picture 44" descr="A picture containing text, porcelain&#10;&#10;Description automatically generated">
            <a:extLst>
              <a:ext uri="{FF2B5EF4-FFF2-40B4-BE49-F238E27FC236}">
                <a16:creationId xmlns:a16="http://schemas.microsoft.com/office/drawing/2014/main" id="{A7F656DC-2BCA-1B45-65BB-82A2AA4572FD}"/>
              </a:ext>
            </a:extLst>
          </p:cNvPr>
          <p:cNvPicPr>
            <a:picLocks noChangeAspect="1"/>
          </p:cNvPicPr>
          <p:nvPr/>
        </p:nvPicPr>
        <p:blipFill>
          <a:blip r:embed="rId8" cstate="hqprint">
            <a:clrChange>
              <a:clrFrom>
                <a:srgbClr val="FFFFFF"/>
              </a:clrFrom>
              <a:clrTo>
                <a:srgbClr val="FFFFFF">
                  <a:alpha val="0"/>
                </a:srgbClr>
              </a:clrTo>
            </a:clrChange>
            <a:duotone>
              <a:prstClr val="black"/>
              <a:srgbClr val="FF33CC">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tretch>
            <a:fillRect/>
          </a:stretch>
        </p:blipFill>
        <p:spPr>
          <a:xfrm>
            <a:off x="98610" y="101365"/>
            <a:ext cx="1557594" cy="784014"/>
          </a:xfrm>
          <a:prstGeom prst="rect">
            <a:avLst/>
          </a:prstGeom>
        </p:spPr>
      </p:pic>
      <p:sp>
        <p:nvSpPr>
          <p:cNvPr id="2" name="TextBox 1">
            <a:extLst>
              <a:ext uri="{FF2B5EF4-FFF2-40B4-BE49-F238E27FC236}">
                <a16:creationId xmlns:a16="http://schemas.microsoft.com/office/drawing/2014/main" id="{4004D4EB-878A-68F1-6BB0-C9DF874DE73F}"/>
              </a:ext>
            </a:extLst>
          </p:cNvPr>
          <p:cNvSpPr txBox="1"/>
          <p:nvPr/>
        </p:nvSpPr>
        <p:spPr>
          <a:xfrm>
            <a:off x="896706" y="462574"/>
            <a:ext cx="3223210" cy="76944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a:ln>
                  <a:noFill/>
                </a:ln>
                <a:solidFill>
                  <a:srgbClr val="FF33CC"/>
                </a:solidFill>
                <a:effectLst/>
                <a:uLnTx/>
                <a:uFillTx/>
                <a:latin typeface="Blue Eye" pitchFamily="50" charset="0"/>
                <a:ea typeface="+mn-ea"/>
                <a:cs typeface="+mn-cs"/>
              </a:rPr>
              <a:t>PSHE</a:t>
            </a:r>
          </a:p>
        </p:txBody>
      </p:sp>
      <p:pic>
        <p:nvPicPr>
          <p:cNvPr id="58" name="Graphic 57" descr="Construction worker female with solid fill">
            <a:extLst>
              <a:ext uri="{FF2B5EF4-FFF2-40B4-BE49-F238E27FC236}">
                <a16:creationId xmlns:a16="http://schemas.microsoft.com/office/drawing/2014/main" id="{84906975-3F39-8679-FEE9-D1736A332DB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41918" y="6135512"/>
            <a:ext cx="457200" cy="457200"/>
          </a:xfrm>
          <a:prstGeom prst="rect">
            <a:avLst/>
          </a:prstGeom>
        </p:spPr>
      </p:pic>
      <p:pic>
        <p:nvPicPr>
          <p:cNvPr id="71" name="Graphic 70" descr="Fruit bowl with solid fill">
            <a:extLst>
              <a:ext uri="{FF2B5EF4-FFF2-40B4-BE49-F238E27FC236}">
                <a16:creationId xmlns:a16="http://schemas.microsoft.com/office/drawing/2014/main" id="{F95328EB-622F-9B65-CE78-F70F9219B764}"/>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p:blipFill>
        <p:spPr>
          <a:xfrm>
            <a:off x="1423185" y="6148959"/>
            <a:ext cx="457200" cy="457200"/>
          </a:xfrm>
          <a:prstGeom prst="rect">
            <a:avLst/>
          </a:prstGeom>
        </p:spPr>
      </p:pic>
      <p:pic>
        <p:nvPicPr>
          <p:cNvPr id="72" name="Graphic 71" descr="Watering pot with solid fill">
            <a:extLst>
              <a:ext uri="{FF2B5EF4-FFF2-40B4-BE49-F238E27FC236}">
                <a16:creationId xmlns:a16="http://schemas.microsoft.com/office/drawing/2014/main" id="{2CA8AA44-ED48-5807-8EE7-3AE01745F0E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2337329" y="6172951"/>
            <a:ext cx="457200" cy="457200"/>
          </a:xfrm>
          <a:prstGeom prst="rect">
            <a:avLst/>
          </a:prstGeom>
        </p:spPr>
      </p:pic>
      <p:pic>
        <p:nvPicPr>
          <p:cNvPr id="73" name="Graphic 72" descr="Care with solid fill">
            <a:extLst>
              <a:ext uri="{FF2B5EF4-FFF2-40B4-BE49-F238E27FC236}">
                <a16:creationId xmlns:a16="http://schemas.microsoft.com/office/drawing/2014/main" id="{895FDEAF-E509-9690-2DC8-2C49D610C138}"/>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a:xfrm>
            <a:off x="3285831" y="6172951"/>
            <a:ext cx="457200" cy="457200"/>
          </a:xfrm>
          <a:prstGeom prst="rect">
            <a:avLst/>
          </a:prstGeom>
        </p:spPr>
      </p:pic>
      <p:pic>
        <p:nvPicPr>
          <p:cNvPr id="74" name="Graphic 73" descr="In love face with solid fill with solid fill">
            <a:extLst>
              <a:ext uri="{FF2B5EF4-FFF2-40B4-BE49-F238E27FC236}">
                <a16:creationId xmlns:a16="http://schemas.microsoft.com/office/drawing/2014/main" id="{4AC7A309-E6A4-780F-4D2F-276965738D1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p:blipFill>
        <p:spPr>
          <a:xfrm>
            <a:off x="4212953" y="6148959"/>
            <a:ext cx="457200" cy="457200"/>
          </a:xfrm>
          <a:prstGeom prst="rect">
            <a:avLst/>
          </a:prstGeom>
        </p:spPr>
      </p:pic>
      <p:pic>
        <p:nvPicPr>
          <p:cNvPr id="75" name="Graphic 74" descr="Cloud Computing with solid fill">
            <a:extLst>
              <a:ext uri="{FF2B5EF4-FFF2-40B4-BE49-F238E27FC236}">
                <a16:creationId xmlns:a16="http://schemas.microsoft.com/office/drawing/2014/main" id="{C42B4B25-49A2-534D-F790-B79CB50C1936}"/>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p:blipFill>
        <p:spPr>
          <a:xfrm>
            <a:off x="5100203" y="6172951"/>
            <a:ext cx="457200" cy="457200"/>
          </a:xfrm>
          <a:prstGeom prst="rect">
            <a:avLst/>
          </a:prstGeom>
        </p:spPr>
      </p:pic>
      <p:pic>
        <p:nvPicPr>
          <p:cNvPr id="76" name="Graphic 75" descr="Earth globe: Africa and Europe with solid fill">
            <a:extLst>
              <a:ext uri="{FF2B5EF4-FFF2-40B4-BE49-F238E27FC236}">
                <a16:creationId xmlns:a16="http://schemas.microsoft.com/office/drawing/2014/main" id="{3646185D-9B3A-0D5F-A132-D5F8AF16115A}"/>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rcRect/>
          <a:stretch/>
        </p:blipFill>
        <p:spPr>
          <a:xfrm>
            <a:off x="6021811" y="6172951"/>
            <a:ext cx="457200" cy="457200"/>
          </a:xfrm>
          <a:prstGeom prst="rect">
            <a:avLst/>
          </a:prstGeom>
        </p:spPr>
      </p:pic>
      <p:grpSp>
        <p:nvGrpSpPr>
          <p:cNvPr id="81" name="Group 80">
            <a:extLst>
              <a:ext uri="{FF2B5EF4-FFF2-40B4-BE49-F238E27FC236}">
                <a16:creationId xmlns:a16="http://schemas.microsoft.com/office/drawing/2014/main" id="{F848B3EC-7AD6-EB97-C204-6727F67FE7AA}"/>
              </a:ext>
            </a:extLst>
          </p:cNvPr>
          <p:cNvGrpSpPr/>
          <p:nvPr/>
        </p:nvGrpSpPr>
        <p:grpSpPr>
          <a:xfrm>
            <a:off x="367414" y="4226855"/>
            <a:ext cx="8029278" cy="1978314"/>
            <a:chOff x="334793" y="3859170"/>
            <a:chExt cx="8221366" cy="1978314"/>
          </a:xfrm>
        </p:grpSpPr>
        <p:sp>
          <p:nvSpPr>
            <p:cNvPr id="14" name="Rectangle: Rounded Corners 13">
              <a:extLst>
                <a:ext uri="{FF2B5EF4-FFF2-40B4-BE49-F238E27FC236}">
                  <a16:creationId xmlns:a16="http://schemas.microsoft.com/office/drawing/2014/main" id="{AC93339A-E2B9-A5C4-538A-9138676F9B09}"/>
                </a:ext>
              </a:extLst>
            </p:cNvPr>
            <p:cNvSpPr/>
            <p:nvPr/>
          </p:nvSpPr>
          <p:spPr>
            <a:xfrm rot="16200000">
              <a:off x="-269215" y="4463178"/>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a:solidFill>
                    <a:srgbClr val="FF33CC"/>
                  </a:solidFill>
                  <a:effectLst/>
                  <a:latin typeface="Mathlete Skinny" panose="00000400000000000000" pitchFamily="50" charset="0"/>
                </a:rPr>
                <a:t>Keeping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a:solidFill>
                    <a:srgbClr val="FF33CC"/>
                  </a:solidFill>
                  <a:effectLst/>
                  <a:latin typeface="Mathlete Skinny" panose="00000400000000000000" pitchFamily="50" charset="0"/>
                </a:rPr>
                <a:t>Staying Safe</a:t>
              </a:r>
            </a:p>
          </p:txBody>
        </p:sp>
        <p:sp>
          <p:nvSpPr>
            <p:cNvPr id="18" name="Rectangle: Rounded Corners 17">
              <a:extLst>
                <a:ext uri="{FF2B5EF4-FFF2-40B4-BE49-F238E27FC236}">
                  <a16:creationId xmlns:a16="http://schemas.microsoft.com/office/drawing/2014/main" id="{BC79D0B0-4801-FEBB-1175-BE6C87E55218}"/>
                </a:ext>
              </a:extLst>
            </p:cNvPr>
            <p:cNvSpPr/>
            <p:nvPr/>
          </p:nvSpPr>
          <p:spPr>
            <a:xfrm rot="16200000">
              <a:off x="669097" y="4469700"/>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a:solidFill>
                    <a:srgbClr val="FF33CC"/>
                  </a:solidFill>
                  <a:effectLst/>
                  <a:latin typeface="Mathlete Skinny" panose="00000400000000000000" pitchFamily="50" charset="0"/>
                </a:rPr>
                <a:t>Keeping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a:solidFill>
                    <a:srgbClr val="FF33CC"/>
                  </a:solidFill>
                  <a:effectLst/>
                  <a:latin typeface="Mathlete Skinny" panose="00000400000000000000" pitchFamily="50" charset="0"/>
                </a:rPr>
                <a:t>Staying Healthy</a:t>
              </a:r>
            </a:p>
          </p:txBody>
        </p:sp>
        <p:sp>
          <p:nvSpPr>
            <p:cNvPr id="36" name="Rectangle: Rounded Corners 35">
              <a:extLst>
                <a:ext uri="{FF2B5EF4-FFF2-40B4-BE49-F238E27FC236}">
                  <a16:creationId xmlns:a16="http://schemas.microsoft.com/office/drawing/2014/main" id="{67BD2F16-35B3-6103-10C8-9B828EABAABB}"/>
                </a:ext>
              </a:extLst>
            </p:cNvPr>
            <p:cNvSpPr/>
            <p:nvPr/>
          </p:nvSpPr>
          <p:spPr>
            <a:xfrm rot="16200000">
              <a:off x="1604521" y="4463178"/>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GB" sz="2400">
                  <a:solidFill>
                    <a:srgbClr val="FF33CC"/>
                  </a:solidFill>
                  <a:latin typeface="Mathlete Skinny" panose="00000400000000000000" pitchFamily="50" charset="0"/>
                </a:rPr>
                <a:t>Relationships / growing &amp; changing </a:t>
              </a:r>
            </a:p>
          </p:txBody>
        </p:sp>
        <p:sp>
          <p:nvSpPr>
            <p:cNvPr id="38" name="Rectangle: Rounded Corners 37">
              <a:extLst>
                <a:ext uri="{FF2B5EF4-FFF2-40B4-BE49-F238E27FC236}">
                  <a16:creationId xmlns:a16="http://schemas.microsoft.com/office/drawing/2014/main" id="{751F01A2-2E7E-F260-5DF3-BD36403934EC}"/>
                </a:ext>
              </a:extLst>
            </p:cNvPr>
            <p:cNvSpPr/>
            <p:nvPr/>
          </p:nvSpPr>
          <p:spPr>
            <a:xfrm rot="16200000">
              <a:off x="2544894" y="4463178"/>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GB" sz="2400">
                  <a:solidFill>
                    <a:srgbClr val="FF33CC"/>
                  </a:solidFill>
                  <a:latin typeface="Mathlete Skinny" panose="00000400000000000000" pitchFamily="50" charset="0"/>
                </a:rPr>
                <a:t>Being responsible</a:t>
              </a:r>
            </a:p>
          </p:txBody>
        </p:sp>
        <p:sp>
          <p:nvSpPr>
            <p:cNvPr id="47" name="Rectangle: Rounded Corners 46">
              <a:extLst>
                <a:ext uri="{FF2B5EF4-FFF2-40B4-BE49-F238E27FC236}">
                  <a16:creationId xmlns:a16="http://schemas.microsoft.com/office/drawing/2014/main" id="{479C67F0-BDE3-8594-11D5-3BF4AB46785A}"/>
                </a:ext>
              </a:extLst>
            </p:cNvPr>
            <p:cNvSpPr/>
            <p:nvPr/>
          </p:nvSpPr>
          <p:spPr>
            <a:xfrm rot="16200000">
              <a:off x="3483205" y="4469700"/>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GB" sz="2400">
                  <a:solidFill>
                    <a:srgbClr val="FF33CC"/>
                  </a:solidFill>
                  <a:latin typeface="Mathlete Skinny" panose="00000400000000000000" pitchFamily="50" charset="0"/>
                </a:rPr>
                <a:t>Feelings &amp; emotions</a:t>
              </a:r>
            </a:p>
          </p:txBody>
        </p:sp>
        <p:sp>
          <p:nvSpPr>
            <p:cNvPr id="48" name="Rectangle: Rounded Corners 47">
              <a:extLst>
                <a:ext uri="{FF2B5EF4-FFF2-40B4-BE49-F238E27FC236}">
                  <a16:creationId xmlns:a16="http://schemas.microsoft.com/office/drawing/2014/main" id="{3A0223C1-95FA-1331-087D-658495876416}"/>
                </a:ext>
              </a:extLst>
            </p:cNvPr>
            <p:cNvSpPr/>
            <p:nvPr/>
          </p:nvSpPr>
          <p:spPr>
            <a:xfrm rot="16200000">
              <a:off x="4418630" y="4463178"/>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GB" sz="2400">
                  <a:solidFill>
                    <a:srgbClr val="FF33CC"/>
                  </a:solidFill>
                  <a:latin typeface="Mathlete Skinny" panose="00000400000000000000" pitchFamily="50" charset="0"/>
                </a:rPr>
                <a:t>Computer safety</a:t>
              </a:r>
            </a:p>
          </p:txBody>
        </p:sp>
        <p:sp>
          <p:nvSpPr>
            <p:cNvPr id="49" name="Rectangle: Rounded Corners 48">
              <a:extLst>
                <a:ext uri="{FF2B5EF4-FFF2-40B4-BE49-F238E27FC236}">
                  <a16:creationId xmlns:a16="http://schemas.microsoft.com/office/drawing/2014/main" id="{DA78B17E-D069-8C2B-E053-A7E78C5BBCC0}"/>
                </a:ext>
              </a:extLst>
            </p:cNvPr>
            <p:cNvSpPr/>
            <p:nvPr/>
          </p:nvSpPr>
          <p:spPr>
            <a:xfrm rot="16200000">
              <a:off x="5354054" y="4463178"/>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GB" sz="2400">
                  <a:solidFill>
                    <a:srgbClr val="FF33CC"/>
                  </a:solidFill>
                  <a:latin typeface="Mathlete Skinny" panose="00000400000000000000" pitchFamily="50" charset="0"/>
                </a:rPr>
                <a:t>Our world / our working world</a:t>
              </a:r>
            </a:p>
          </p:txBody>
        </p:sp>
        <p:sp>
          <p:nvSpPr>
            <p:cNvPr id="78" name="Rectangle: Rounded Corners 77">
              <a:extLst>
                <a:ext uri="{FF2B5EF4-FFF2-40B4-BE49-F238E27FC236}">
                  <a16:creationId xmlns:a16="http://schemas.microsoft.com/office/drawing/2014/main" id="{EAF6C9FE-AEF6-2864-F527-D04B4AB5A214}"/>
                </a:ext>
              </a:extLst>
            </p:cNvPr>
            <p:cNvSpPr/>
            <p:nvPr/>
          </p:nvSpPr>
          <p:spPr>
            <a:xfrm rot="16200000">
              <a:off x="6297039" y="4469699"/>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GB" sz="2400">
                  <a:solidFill>
                    <a:srgbClr val="FF33CC"/>
                  </a:solidFill>
                  <a:latin typeface="Mathlete Skinny" panose="00000400000000000000" pitchFamily="50" charset="0"/>
                </a:rPr>
                <a:t>Hazard watch</a:t>
              </a:r>
            </a:p>
          </p:txBody>
        </p:sp>
        <p:sp>
          <p:nvSpPr>
            <p:cNvPr id="80" name="Rectangle: Rounded Corners 79">
              <a:extLst>
                <a:ext uri="{FF2B5EF4-FFF2-40B4-BE49-F238E27FC236}">
                  <a16:creationId xmlns:a16="http://schemas.microsoft.com/office/drawing/2014/main" id="{95E7D630-1E44-E683-6EB3-753C4163F65A}"/>
                </a:ext>
              </a:extLst>
            </p:cNvPr>
            <p:cNvSpPr/>
            <p:nvPr/>
          </p:nvSpPr>
          <p:spPr>
            <a:xfrm rot="16200000">
              <a:off x="7188375" y="4469699"/>
              <a:ext cx="1971792" cy="763776"/>
            </a:xfrm>
            <a:prstGeom prst="roundRect">
              <a:avLst/>
            </a:prstGeom>
            <a:solidFill>
              <a:schemeClr val="bg1"/>
            </a:solidFill>
            <a:ln w="3810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GB" sz="2400">
                  <a:solidFill>
                    <a:srgbClr val="FF33CC"/>
                  </a:solidFill>
                  <a:latin typeface="Mathlete Skinny" panose="00000400000000000000" pitchFamily="50" charset="0"/>
                </a:rPr>
                <a:t>A World without judgement</a:t>
              </a:r>
            </a:p>
          </p:txBody>
        </p:sp>
      </p:grpSp>
      <p:pic>
        <p:nvPicPr>
          <p:cNvPr id="82" name="Graphic 81" descr="Warning with solid fill">
            <a:extLst>
              <a:ext uri="{FF2B5EF4-FFF2-40B4-BE49-F238E27FC236}">
                <a16:creationId xmlns:a16="http://schemas.microsoft.com/office/drawing/2014/main" id="{3C91B898-C7A1-AA11-85F7-D1BBDD0A3CC7}"/>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rcRect/>
          <a:stretch/>
        </p:blipFill>
        <p:spPr>
          <a:xfrm>
            <a:off x="6939115" y="6172951"/>
            <a:ext cx="457200" cy="457200"/>
          </a:xfrm>
          <a:prstGeom prst="rect">
            <a:avLst/>
          </a:prstGeom>
        </p:spPr>
      </p:pic>
      <p:pic>
        <p:nvPicPr>
          <p:cNvPr id="83" name="Graphic 82" descr="Judge female with solid fill">
            <a:extLst>
              <a:ext uri="{FF2B5EF4-FFF2-40B4-BE49-F238E27FC236}">
                <a16:creationId xmlns:a16="http://schemas.microsoft.com/office/drawing/2014/main" id="{024C6A7A-AB9A-5D98-4ED2-99EE529BD289}"/>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rcRect/>
          <a:stretch/>
        </p:blipFill>
        <p:spPr>
          <a:xfrm>
            <a:off x="7831318" y="6149869"/>
            <a:ext cx="457200" cy="457200"/>
          </a:xfrm>
          <a:prstGeom prst="rect">
            <a:avLst/>
          </a:prstGeom>
        </p:spPr>
      </p:pic>
      <p:sp>
        <p:nvSpPr>
          <p:cNvPr id="4" name="Arrow: Pentagon 3">
            <a:extLst>
              <a:ext uri="{FF2B5EF4-FFF2-40B4-BE49-F238E27FC236}">
                <a16:creationId xmlns:a16="http://schemas.microsoft.com/office/drawing/2014/main" id="{007E02C1-E1BC-EABA-C83A-439F736FA725}"/>
              </a:ext>
            </a:extLst>
          </p:cNvPr>
          <p:cNvSpPr/>
          <p:nvPr/>
        </p:nvSpPr>
        <p:spPr>
          <a:xfrm>
            <a:off x="274663" y="7236597"/>
            <a:ext cx="2007790" cy="848427"/>
          </a:xfrm>
          <a:custGeom>
            <a:avLst/>
            <a:gdLst>
              <a:gd name="connsiteX0" fmla="*/ 0 w 2007790"/>
              <a:gd name="connsiteY0" fmla="*/ 0 h 848427"/>
              <a:gd name="connsiteX1" fmla="*/ 1583577 w 2007790"/>
              <a:gd name="connsiteY1" fmla="*/ 0 h 848427"/>
              <a:gd name="connsiteX2" fmla="*/ 2007790 w 2007790"/>
              <a:gd name="connsiteY2" fmla="*/ 424214 h 848427"/>
              <a:gd name="connsiteX3" fmla="*/ 1583577 w 2007790"/>
              <a:gd name="connsiteY3" fmla="*/ 848427 h 848427"/>
              <a:gd name="connsiteX4" fmla="*/ 0 w 2007790"/>
              <a:gd name="connsiteY4" fmla="*/ 848427 h 848427"/>
              <a:gd name="connsiteX5" fmla="*/ 0 w 2007790"/>
              <a:gd name="connsiteY5" fmla="*/ 0 h 848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07790" h="848427" fill="none" extrusionOk="0">
                <a:moveTo>
                  <a:pt x="0" y="0"/>
                </a:moveTo>
                <a:cubicBezTo>
                  <a:pt x="676504" y="-87467"/>
                  <a:pt x="1283792" y="33902"/>
                  <a:pt x="1583577" y="0"/>
                </a:cubicBezTo>
                <a:cubicBezTo>
                  <a:pt x="1752171" y="180333"/>
                  <a:pt x="1929033" y="319753"/>
                  <a:pt x="2007790" y="424214"/>
                </a:cubicBezTo>
                <a:cubicBezTo>
                  <a:pt x="1870380" y="616092"/>
                  <a:pt x="1775234" y="705553"/>
                  <a:pt x="1583577" y="848427"/>
                </a:cubicBezTo>
                <a:cubicBezTo>
                  <a:pt x="1041740" y="779216"/>
                  <a:pt x="341561" y="766562"/>
                  <a:pt x="0" y="848427"/>
                </a:cubicBezTo>
                <a:cubicBezTo>
                  <a:pt x="19110" y="495566"/>
                  <a:pt x="65354" y="298588"/>
                  <a:pt x="0" y="0"/>
                </a:cubicBezTo>
                <a:close/>
              </a:path>
              <a:path w="2007790" h="848427" stroke="0" extrusionOk="0">
                <a:moveTo>
                  <a:pt x="0" y="0"/>
                </a:moveTo>
                <a:cubicBezTo>
                  <a:pt x="342947" y="7120"/>
                  <a:pt x="1293148" y="-13365"/>
                  <a:pt x="1583577" y="0"/>
                </a:cubicBezTo>
                <a:cubicBezTo>
                  <a:pt x="1606642" y="68815"/>
                  <a:pt x="1951178" y="323388"/>
                  <a:pt x="2007790" y="424214"/>
                </a:cubicBezTo>
                <a:cubicBezTo>
                  <a:pt x="1807479" y="606001"/>
                  <a:pt x="1609514" y="776870"/>
                  <a:pt x="1583577" y="848427"/>
                </a:cubicBezTo>
                <a:cubicBezTo>
                  <a:pt x="1119094" y="965824"/>
                  <a:pt x="340618" y="866555"/>
                  <a:pt x="0" y="848427"/>
                </a:cubicBezTo>
                <a:cubicBezTo>
                  <a:pt x="-27464" y="666668"/>
                  <a:pt x="-43205" y="199357"/>
                  <a:pt x="0" y="0"/>
                </a:cubicBezTo>
                <a:close/>
              </a:path>
            </a:pathLst>
          </a:cu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extLst>
              <a:ext uri="{C807C97D-BFC1-408E-A445-0C87EB9F89A2}">
                <ask:lineSketchStyleProps xmlns:ask="http://schemas.microsoft.com/office/drawing/2018/sketchyshapes" sd="216556423">
                  <a:prstGeom prst="homePlat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tx1"/>
                </a:solidFill>
                <a:latin typeface="Mathlete Skinny"/>
              </a:rPr>
              <a:t>Being introduced to a new topic through a video-based scenario, or book.</a:t>
            </a:r>
            <a:endParaRPr lang="en-GB" sz="1600" b="1" dirty="0">
              <a:solidFill>
                <a:schemeClr val="tx1"/>
              </a:solidFill>
              <a:latin typeface="Mathlete Skinny" panose="00000400000000000000" pitchFamily="50" charset="0"/>
            </a:endParaRPr>
          </a:p>
        </p:txBody>
      </p:sp>
      <p:sp>
        <p:nvSpPr>
          <p:cNvPr id="11" name="Arrow: Pentagon 10">
            <a:extLst>
              <a:ext uri="{FF2B5EF4-FFF2-40B4-BE49-F238E27FC236}">
                <a16:creationId xmlns:a16="http://schemas.microsoft.com/office/drawing/2014/main" id="{C9249464-8094-B347-5DEB-B7479127DC84}"/>
              </a:ext>
            </a:extLst>
          </p:cNvPr>
          <p:cNvSpPr/>
          <p:nvPr/>
        </p:nvSpPr>
        <p:spPr>
          <a:xfrm>
            <a:off x="2351895" y="7229068"/>
            <a:ext cx="2007790" cy="848427"/>
          </a:xfr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tx1"/>
                </a:solidFill>
                <a:latin typeface="Mathlete Skinny"/>
              </a:rPr>
              <a:t>A series of Discussion-based activities, including challenge </a:t>
            </a:r>
          </a:p>
        </p:txBody>
      </p:sp>
      <p:sp>
        <p:nvSpPr>
          <p:cNvPr id="12" name="Arrow: Pentagon 11">
            <a:extLst>
              <a:ext uri="{FF2B5EF4-FFF2-40B4-BE49-F238E27FC236}">
                <a16:creationId xmlns:a16="http://schemas.microsoft.com/office/drawing/2014/main" id="{CE065E4A-7B0E-1760-3774-A26C96DAD330}"/>
              </a:ext>
            </a:extLst>
          </p:cNvPr>
          <p:cNvSpPr/>
          <p:nvPr/>
        </p:nvSpPr>
        <p:spPr>
          <a:xfrm>
            <a:off x="4462788" y="7238071"/>
            <a:ext cx="2007790" cy="848427"/>
          </a:xfr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tx1"/>
                </a:solidFill>
                <a:latin typeface="Mathlete Skinny"/>
              </a:rPr>
              <a:t>Guided reflection on concepts covered - Making decisions about the subject</a:t>
            </a:r>
          </a:p>
        </p:txBody>
      </p:sp>
      <p:sp>
        <p:nvSpPr>
          <p:cNvPr id="20" name="Arrow: Pentagon 19">
            <a:extLst>
              <a:ext uri="{FF2B5EF4-FFF2-40B4-BE49-F238E27FC236}">
                <a16:creationId xmlns:a16="http://schemas.microsoft.com/office/drawing/2014/main" id="{CC21EBB9-DE27-7405-665C-9E25CE8BB33F}"/>
              </a:ext>
            </a:extLst>
          </p:cNvPr>
          <p:cNvSpPr/>
          <p:nvPr/>
        </p:nvSpPr>
        <p:spPr>
          <a:xfrm>
            <a:off x="6558694" y="7201947"/>
            <a:ext cx="2007790" cy="848427"/>
          </a:xfrm>
          <a:custGeom>
            <a:avLst/>
            <a:gdLst>
              <a:gd name="connsiteX0" fmla="*/ 0 w 2007790"/>
              <a:gd name="connsiteY0" fmla="*/ 0 h 848427"/>
              <a:gd name="connsiteX1" fmla="*/ 1583577 w 2007790"/>
              <a:gd name="connsiteY1" fmla="*/ 0 h 848427"/>
              <a:gd name="connsiteX2" fmla="*/ 2007790 w 2007790"/>
              <a:gd name="connsiteY2" fmla="*/ 424214 h 848427"/>
              <a:gd name="connsiteX3" fmla="*/ 1583577 w 2007790"/>
              <a:gd name="connsiteY3" fmla="*/ 848427 h 848427"/>
              <a:gd name="connsiteX4" fmla="*/ 0 w 2007790"/>
              <a:gd name="connsiteY4" fmla="*/ 848427 h 848427"/>
              <a:gd name="connsiteX5" fmla="*/ 0 w 2007790"/>
              <a:gd name="connsiteY5" fmla="*/ 0 h 848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07790" h="848427" fill="none" extrusionOk="0">
                <a:moveTo>
                  <a:pt x="0" y="0"/>
                </a:moveTo>
                <a:cubicBezTo>
                  <a:pt x="562635" y="65049"/>
                  <a:pt x="1244725" y="110269"/>
                  <a:pt x="1583577" y="0"/>
                </a:cubicBezTo>
                <a:cubicBezTo>
                  <a:pt x="1761254" y="203875"/>
                  <a:pt x="1826316" y="240620"/>
                  <a:pt x="2007790" y="424214"/>
                </a:cubicBezTo>
                <a:cubicBezTo>
                  <a:pt x="1820461" y="607159"/>
                  <a:pt x="1670946" y="825764"/>
                  <a:pt x="1583577" y="848427"/>
                </a:cubicBezTo>
                <a:cubicBezTo>
                  <a:pt x="1266370" y="786326"/>
                  <a:pt x="606313" y="737734"/>
                  <a:pt x="0" y="848427"/>
                </a:cubicBezTo>
                <a:cubicBezTo>
                  <a:pt x="54254" y="531203"/>
                  <a:pt x="22686" y="111556"/>
                  <a:pt x="0" y="0"/>
                </a:cubicBezTo>
                <a:close/>
              </a:path>
              <a:path w="2007790" h="848427" stroke="0" extrusionOk="0">
                <a:moveTo>
                  <a:pt x="0" y="0"/>
                </a:moveTo>
                <a:cubicBezTo>
                  <a:pt x="341769" y="8712"/>
                  <a:pt x="841307" y="63987"/>
                  <a:pt x="1583577" y="0"/>
                </a:cubicBezTo>
                <a:cubicBezTo>
                  <a:pt x="1781604" y="202554"/>
                  <a:pt x="1772262" y="245533"/>
                  <a:pt x="2007790" y="424214"/>
                </a:cubicBezTo>
                <a:cubicBezTo>
                  <a:pt x="1853010" y="530065"/>
                  <a:pt x="1733638" y="710137"/>
                  <a:pt x="1583577" y="848427"/>
                </a:cubicBezTo>
                <a:cubicBezTo>
                  <a:pt x="1412083" y="870014"/>
                  <a:pt x="665263" y="717273"/>
                  <a:pt x="0" y="848427"/>
                </a:cubicBezTo>
                <a:cubicBezTo>
                  <a:pt x="-9120" y="459547"/>
                  <a:pt x="-19517" y="185810"/>
                  <a:pt x="0" y="0"/>
                </a:cubicBezTo>
                <a:close/>
              </a:path>
            </a:pathLst>
          </a:custGeom>
          <a:gradFill flip="none" rotWithShape="1">
            <a:gsLst>
              <a:gs pos="0">
                <a:srgbClr val="FF33CC">
                  <a:tint val="66000"/>
                  <a:satMod val="160000"/>
                </a:srgbClr>
              </a:gs>
              <a:gs pos="50000">
                <a:srgbClr val="FF33CC">
                  <a:tint val="44500"/>
                  <a:satMod val="160000"/>
                </a:srgbClr>
              </a:gs>
              <a:gs pos="100000">
                <a:srgbClr val="FF33CC">
                  <a:tint val="23500"/>
                  <a:satMod val="160000"/>
                </a:srgbClr>
              </a:gs>
            </a:gsLst>
            <a:lin ang="10800000" scaled="1"/>
            <a:tileRect/>
          </a:gradFill>
          <a:ln>
            <a:solidFill>
              <a:schemeClr val="tx1"/>
            </a:solidFill>
            <a:extLst>
              <a:ext uri="{C807C97D-BFC1-408E-A445-0C87EB9F89A2}">
                <ask:lineSketchStyleProps xmlns:ask="http://schemas.microsoft.com/office/drawing/2018/sketchyshapes" sd="4203133778">
                  <a:prstGeom prst="homePlat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tx1"/>
                </a:solidFill>
                <a:latin typeface="Mathlete Skinny"/>
              </a:rPr>
              <a:t>Reviewing decisions, evaluating, reasoning, applying to their own lives. </a:t>
            </a:r>
          </a:p>
        </p:txBody>
      </p:sp>
      <p:sp>
        <p:nvSpPr>
          <p:cNvPr id="21" name="TextBox 20">
            <a:extLst>
              <a:ext uri="{FF2B5EF4-FFF2-40B4-BE49-F238E27FC236}">
                <a16:creationId xmlns:a16="http://schemas.microsoft.com/office/drawing/2014/main" id="{97489AA3-C185-356B-932B-3FB554DD1009}"/>
              </a:ext>
            </a:extLst>
          </p:cNvPr>
          <p:cNvSpPr txBox="1"/>
          <p:nvPr/>
        </p:nvSpPr>
        <p:spPr>
          <a:xfrm>
            <a:off x="232790" y="6754198"/>
            <a:ext cx="3579826" cy="461665"/>
          </a:xfrm>
          <a:prstGeom prst="rect">
            <a:avLst/>
          </a:prstGeom>
          <a:noFill/>
        </p:spPr>
        <p:txBody>
          <a:bodyPr wrap="none" lIns="91440" tIns="45720" rIns="91440" bIns="45720" rtlCol="0"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FF33CC"/>
                </a:solidFill>
                <a:effectLst/>
                <a:uLnTx/>
                <a:uFillTx/>
                <a:latin typeface="Blue Eye"/>
              </a:rPr>
              <a:t>A typical PSHE unit of study will consist of</a:t>
            </a:r>
            <a:r>
              <a:rPr lang="en-GB" sz="2400" b="1">
                <a:solidFill>
                  <a:srgbClr val="FF33CC"/>
                </a:solidFill>
                <a:latin typeface="Blue Eye"/>
              </a:rPr>
              <a:t>:</a:t>
            </a:r>
            <a:endParaRPr lang="en-GB" sz="1400" b="0" i="0" u="none" strike="noStrike" kern="1200" cap="none" spc="0" normalizeH="0" baseline="0" noProof="0">
              <a:ln>
                <a:noFill/>
              </a:ln>
              <a:solidFill>
                <a:srgbClr val="FF33CC"/>
              </a:solidFill>
              <a:effectLst/>
              <a:uLnTx/>
              <a:uFillTx/>
              <a:latin typeface="Blue Eye"/>
            </a:endParaRPr>
          </a:p>
        </p:txBody>
      </p:sp>
    </p:spTree>
    <p:extLst>
      <p:ext uri="{BB962C8B-B14F-4D97-AF65-F5344CB8AC3E}">
        <p14:creationId xmlns:p14="http://schemas.microsoft.com/office/powerpoint/2010/main" val="1400870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39C525-5136-1B2C-87AD-CB778634FA19}"/>
              </a:ext>
            </a:extLst>
          </p:cNvPr>
          <p:cNvSpPr txBox="1"/>
          <p:nvPr/>
        </p:nvSpPr>
        <p:spPr>
          <a:xfrm>
            <a:off x="716280" y="265011"/>
            <a:ext cx="11482453" cy="1015663"/>
          </a:xfrm>
          <a:prstGeom prst="rect">
            <a:avLst/>
          </a:prstGeom>
          <a:noFill/>
        </p:spPr>
        <p:txBody>
          <a:bodyPr wrap="square" rtlCol="0">
            <a:spAutoFit/>
          </a:bodyPr>
          <a:lstStyle/>
          <a:p>
            <a:pPr algn="r"/>
            <a:r>
              <a:rPr lang="en-GB" sz="6000" dirty="0">
                <a:latin typeface="Mathlete Skinny" panose="00000400000000000000" pitchFamily="50" charset="0"/>
              </a:rPr>
              <a:t>LIFE-Skills &amp; Knowledge of a 21</a:t>
            </a:r>
            <a:r>
              <a:rPr lang="en-GB" sz="6000" baseline="30000" dirty="0">
                <a:latin typeface="Mathlete Skinny" panose="00000400000000000000" pitchFamily="50" charset="0"/>
              </a:rPr>
              <a:t>st</a:t>
            </a:r>
            <a:r>
              <a:rPr lang="en-GB" sz="6000" dirty="0">
                <a:latin typeface="Mathlete Skinny" panose="00000400000000000000" pitchFamily="50" charset="0"/>
              </a:rPr>
              <a:t> Century Citizen</a:t>
            </a:r>
          </a:p>
        </p:txBody>
      </p:sp>
      <p:cxnSp>
        <p:nvCxnSpPr>
          <p:cNvPr id="8" name="Straight Connector 7">
            <a:extLst>
              <a:ext uri="{FF2B5EF4-FFF2-40B4-BE49-F238E27FC236}">
                <a16:creationId xmlns:a16="http://schemas.microsoft.com/office/drawing/2014/main" id="{E59EC6E5-EE97-6AFF-689C-236A0D944F49}"/>
              </a:ext>
            </a:extLst>
          </p:cNvPr>
          <p:cNvCxnSpPr>
            <a:cxnSpLocks/>
          </p:cNvCxnSpPr>
          <p:nvPr/>
        </p:nvCxnSpPr>
        <p:spPr>
          <a:xfrm flipH="1">
            <a:off x="1" y="1025551"/>
            <a:ext cx="338522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CC64A0F7-25BF-557F-0F52-587CD6AA94F4}"/>
              </a:ext>
            </a:extLst>
          </p:cNvPr>
          <p:cNvCxnSpPr>
            <a:cxnSpLocks/>
          </p:cNvCxnSpPr>
          <p:nvPr/>
        </p:nvCxnSpPr>
        <p:spPr>
          <a:xfrm flipH="1">
            <a:off x="12094906" y="1025551"/>
            <a:ext cx="699924"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524DB792-1255-31D5-FAB3-369DCAA34050}"/>
              </a:ext>
            </a:extLst>
          </p:cNvPr>
          <p:cNvGraphicFramePr>
            <a:graphicFrameLocks noGrp="1"/>
          </p:cNvGraphicFramePr>
          <p:nvPr>
            <p:extLst>
              <p:ext uri="{D42A27DB-BD31-4B8C-83A1-F6EECF244321}">
                <p14:modId xmlns:p14="http://schemas.microsoft.com/office/powerpoint/2010/main" val="2804001382"/>
              </p:ext>
            </p:extLst>
          </p:nvPr>
        </p:nvGraphicFramePr>
        <p:xfrm>
          <a:off x="261799" y="1468376"/>
          <a:ext cx="12280492" cy="7239232"/>
        </p:xfrm>
        <a:graphic>
          <a:graphicData uri="http://schemas.openxmlformats.org/drawingml/2006/table">
            <a:tbl>
              <a:tblPr firstRow="1" bandRow="1">
                <a:tableStyleId>{5C22544A-7EE6-4342-B048-85BDC9FD1C3A}</a:tableStyleId>
              </a:tblPr>
              <a:tblGrid>
                <a:gridCol w="1104278">
                  <a:extLst>
                    <a:ext uri="{9D8B030D-6E8A-4147-A177-3AD203B41FA5}">
                      <a16:colId xmlns:a16="http://schemas.microsoft.com/office/drawing/2014/main" val="907240035"/>
                    </a:ext>
                  </a:extLst>
                </a:gridCol>
                <a:gridCol w="1596602">
                  <a:extLst>
                    <a:ext uri="{9D8B030D-6E8A-4147-A177-3AD203B41FA5}">
                      <a16:colId xmlns:a16="http://schemas.microsoft.com/office/drawing/2014/main" val="3514930572"/>
                    </a:ext>
                  </a:extLst>
                </a:gridCol>
                <a:gridCol w="1596602">
                  <a:extLst>
                    <a:ext uri="{9D8B030D-6E8A-4147-A177-3AD203B41FA5}">
                      <a16:colId xmlns:a16="http://schemas.microsoft.com/office/drawing/2014/main" val="1634434665"/>
                    </a:ext>
                  </a:extLst>
                </a:gridCol>
                <a:gridCol w="1596602">
                  <a:extLst>
                    <a:ext uri="{9D8B030D-6E8A-4147-A177-3AD203B41FA5}">
                      <a16:colId xmlns:a16="http://schemas.microsoft.com/office/drawing/2014/main" val="2410363135"/>
                    </a:ext>
                  </a:extLst>
                </a:gridCol>
                <a:gridCol w="1596602">
                  <a:extLst>
                    <a:ext uri="{9D8B030D-6E8A-4147-A177-3AD203B41FA5}">
                      <a16:colId xmlns:a16="http://schemas.microsoft.com/office/drawing/2014/main" val="1207586746"/>
                    </a:ext>
                  </a:extLst>
                </a:gridCol>
                <a:gridCol w="1596602">
                  <a:extLst>
                    <a:ext uri="{9D8B030D-6E8A-4147-A177-3AD203B41FA5}">
                      <a16:colId xmlns:a16="http://schemas.microsoft.com/office/drawing/2014/main" val="3050758023"/>
                    </a:ext>
                  </a:extLst>
                </a:gridCol>
                <a:gridCol w="1596602">
                  <a:extLst>
                    <a:ext uri="{9D8B030D-6E8A-4147-A177-3AD203B41FA5}">
                      <a16:colId xmlns:a16="http://schemas.microsoft.com/office/drawing/2014/main" val="4290169373"/>
                    </a:ext>
                  </a:extLst>
                </a:gridCol>
                <a:gridCol w="1596602">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5514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a:rPr>
                        <a:t>Keeping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a:rPr>
                        <a:t>Staying Safe</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dirty="0">
                          <a:solidFill>
                            <a:schemeClr val="tx1"/>
                          </a:solidFill>
                          <a:latin typeface="Candara"/>
                        </a:rPr>
                        <a:t>Managing Myself </a:t>
                      </a:r>
                    </a:p>
                    <a:p>
                      <a:pPr algn="l"/>
                      <a:r>
                        <a:rPr lang="en-GB" sz="600" dirty="0">
                          <a:solidFill>
                            <a:schemeClr val="tx1"/>
                          </a:solidFill>
                          <a:latin typeface="Candara"/>
                        </a:rPr>
                        <a:t>F1 – make healthy choices about food, drinks, activities and tooth brushing </a:t>
                      </a:r>
                    </a:p>
                    <a:p>
                      <a:pPr algn="l"/>
                      <a:r>
                        <a:rPr lang="en-GB" sz="600" dirty="0">
                          <a:solidFill>
                            <a:schemeClr val="tx1"/>
                          </a:solidFill>
                          <a:latin typeface="Candara"/>
                        </a:rPr>
                        <a:t>F2 – Using a range of large and small apparatus alone and in a group </a:t>
                      </a:r>
                    </a:p>
                    <a:p>
                      <a:pPr algn="l"/>
                      <a:r>
                        <a:rPr lang="en-GB" sz="600" dirty="0">
                          <a:solidFill>
                            <a:schemeClr val="tx1"/>
                          </a:solidFill>
                          <a:latin typeface="Candara"/>
                        </a:rPr>
                        <a:t>Use a range of tools competently </a:t>
                      </a:r>
                    </a:p>
                    <a:p>
                      <a:pPr algn="l"/>
                      <a:r>
                        <a:rPr lang="en-GB" sz="600" dirty="0">
                          <a:solidFill>
                            <a:schemeClr val="tx1"/>
                          </a:solidFill>
                          <a:latin typeface="Candara"/>
                        </a:rPr>
                        <a:t>Manage own basic needs – being a good pedestrian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dirty="0">
                          <a:solidFill>
                            <a:schemeClr val="tx1"/>
                          </a:solidFill>
                          <a:latin typeface="Candara" panose="020E0502030303020204" pitchFamily="34" charset="0"/>
                        </a:rPr>
                        <a:t>Road Safety/Fire </a:t>
                      </a:r>
                      <a:r>
                        <a:rPr lang="en-GB" sz="600" dirty="0" err="1">
                          <a:solidFill>
                            <a:schemeClr val="tx1"/>
                          </a:solidFill>
                          <a:latin typeface="Candara" panose="020E0502030303020204" pitchFamily="34" charset="0"/>
                        </a:rPr>
                        <a:t>Satefy</a:t>
                      </a:r>
                      <a:r>
                        <a:rPr lang="en-GB" sz="600" dirty="0">
                          <a:solidFill>
                            <a:schemeClr val="tx1"/>
                          </a:solidFill>
                          <a:latin typeface="Candara" panose="020E0502030303020204" pitchFamily="34" charset="0"/>
                        </a:rPr>
                        <a:t> </a:t>
                      </a:r>
                    </a:p>
                    <a:p>
                      <a:pPr algn="l"/>
                      <a:r>
                        <a:rPr lang="en-GB" sz="600" dirty="0">
                          <a:solidFill>
                            <a:schemeClr val="tx1"/>
                          </a:solidFill>
                          <a:latin typeface="Candara" panose="020E0502030303020204" pitchFamily="34" charset="0"/>
                        </a:rPr>
                        <a:t>• understand why it is important to stay safe when crossing the road</a:t>
                      </a:r>
                    </a:p>
                    <a:p>
                      <a:pPr algn="l"/>
                      <a:r>
                        <a:rPr lang="en-GB" sz="600" dirty="0">
                          <a:solidFill>
                            <a:schemeClr val="tx1"/>
                          </a:solidFill>
                          <a:latin typeface="Candara" panose="020E0502030303020204" pitchFamily="34" charset="0"/>
                        </a:rPr>
                        <a:t>• be able to recognise a range of safe places to cross the road</a:t>
                      </a:r>
                    </a:p>
                    <a:p>
                      <a:pPr algn="l"/>
                      <a:r>
                        <a:rPr lang="en-GB" sz="600" dirty="0">
                          <a:solidFill>
                            <a:schemeClr val="tx1"/>
                          </a:solidFill>
                          <a:latin typeface="Candara" panose="020E0502030303020204" pitchFamily="34" charset="0"/>
                        </a:rPr>
                        <a:t>• understand the differences between safe and risky choices</a:t>
                      </a:r>
                    </a:p>
                    <a:p>
                      <a:pPr algn="l"/>
                      <a:r>
                        <a:rPr lang="en-GB" sz="600" dirty="0">
                          <a:solidFill>
                            <a:schemeClr val="tx1"/>
                          </a:solidFill>
                          <a:latin typeface="Candara" panose="020E0502030303020204" pitchFamily="34" charset="0"/>
                        </a:rPr>
                        <a:t>• know different ways to help us stay Safe</a:t>
                      </a:r>
                    </a:p>
                    <a:p>
                      <a:pPr algn="l"/>
                      <a:endParaRPr lang="en-GB" sz="600" dirty="0">
                        <a:solidFill>
                          <a:schemeClr val="tx1"/>
                        </a:solidFill>
                        <a:latin typeface="Candara" panose="020E0502030303020204" pitchFamily="34" charset="0"/>
                      </a:endParaRPr>
                    </a:p>
                    <a:p>
                      <a:pPr algn="l"/>
                      <a:endParaRPr lang="en-GB" sz="60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a:rPr>
                        <a:t>Tying Shoelaces</a:t>
                      </a:r>
                    </a:p>
                    <a:p>
                      <a:pPr algn="l"/>
                      <a:r>
                        <a:rPr lang="en-GB" sz="600" b="0" dirty="0">
                          <a:solidFill>
                            <a:schemeClr val="tx1"/>
                          </a:solidFill>
                          <a:latin typeface="Candara"/>
                        </a:rPr>
                        <a:t>• Know the reasons to make sure your laces are tied</a:t>
                      </a:r>
                    </a:p>
                    <a:p>
                      <a:pPr algn="l"/>
                      <a:r>
                        <a:rPr lang="en-GB" sz="600" b="0" dirty="0">
                          <a:solidFill>
                            <a:schemeClr val="tx1"/>
                          </a:solidFill>
                          <a:latin typeface="Candara"/>
                        </a:rPr>
                        <a:t>• Learn how to tie up laces properly</a:t>
                      </a:r>
                    </a:p>
                    <a:p>
                      <a:pPr algn="l"/>
                      <a:r>
                        <a:rPr lang="en-GB" sz="600" b="0" dirty="0">
                          <a:solidFill>
                            <a:schemeClr val="tx1"/>
                          </a:solidFill>
                          <a:latin typeface="Candara"/>
                        </a:rPr>
                        <a:t>• Know rules to keep yourself and others safe</a:t>
                      </a:r>
                    </a:p>
                    <a:p>
                      <a:pPr algn="l"/>
                      <a:r>
                        <a:rPr lang="en-GB" sz="600" b="0" dirty="0">
                          <a:solidFill>
                            <a:schemeClr val="tx1"/>
                          </a:solidFill>
                          <a:latin typeface="Candara"/>
                        </a:rPr>
                        <a:t>• Understand the differences between safe and risky choices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tx1"/>
                          </a:solidFill>
                          <a:latin typeface="Candara"/>
                          <a:ea typeface="+mn-ea"/>
                          <a:cs typeface="+mn-cs"/>
                        </a:rPr>
                        <a:t>Staying Safe – Windows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tx1"/>
                          </a:solidFill>
                          <a:latin typeface="Candara"/>
                          <a:ea typeface="+mn-ea"/>
                          <a:cs typeface="+mn-cs"/>
                        </a:rPr>
                        <a:t>• be able to recognise a range of warning signs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tx1"/>
                          </a:solidFill>
                          <a:latin typeface="Candara"/>
                          <a:ea typeface="+mn-ea"/>
                          <a:cs typeface="+mn-cs"/>
                        </a:rPr>
                        <a:t>• be able to spot the dangers we may find at home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tx1"/>
                          </a:solidFill>
                          <a:latin typeface="Candara"/>
                          <a:ea typeface="+mn-ea"/>
                          <a:cs typeface="+mn-cs"/>
                        </a:rPr>
                        <a:t>• know the importance of listening to our trusted adults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tx1"/>
                          </a:solidFill>
                          <a:latin typeface="Candara"/>
                          <a:ea typeface="+mn-ea"/>
                          <a:cs typeface="+mn-cs"/>
                        </a:rPr>
                        <a:t>• be able to understand ways we can keep ourselves and others safe at home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tx1"/>
                          </a:solidFill>
                          <a:latin typeface="Candara"/>
                          <a:ea typeface="+mn-ea"/>
                          <a:cs typeface="+mn-cs"/>
                        </a:rPr>
                        <a:t>• know the differences between safe and risky choices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600" b="0" kern="1200" dirty="0">
                        <a:solidFill>
                          <a:schemeClr val="tx1"/>
                        </a:solidFill>
                        <a:latin typeface="Candara"/>
                        <a:ea typeface="+mn-ea"/>
                        <a:cs typeface="+mn-cs"/>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a:solidFill>
                            <a:schemeClr val="tx1"/>
                          </a:solidFill>
                          <a:latin typeface="Candara"/>
                        </a:rPr>
                        <a:t>Cycle Safety</a:t>
                      </a:r>
                    </a:p>
                    <a:p>
                      <a:pPr algn="l"/>
                      <a:r>
                        <a:rPr lang="en-GB" sz="600" b="0">
                          <a:solidFill>
                            <a:schemeClr val="tx1"/>
                          </a:solidFill>
                          <a:latin typeface="Candara"/>
                        </a:rPr>
                        <a:t>• identify strategies we can use to keep ourselves and others safe</a:t>
                      </a:r>
                    </a:p>
                    <a:p>
                      <a:pPr algn="l"/>
                      <a:r>
                        <a:rPr lang="en-GB" sz="600" b="0">
                          <a:solidFill>
                            <a:schemeClr val="tx1"/>
                          </a:solidFill>
                          <a:latin typeface="Candara"/>
                        </a:rPr>
                        <a:t>• recognise the impact and possible consequences of an accident or incident</a:t>
                      </a:r>
                    </a:p>
                    <a:p>
                      <a:pPr algn="l"/>
                      <a:r>
                        <a:rPr lang="en-GB" sz="600" b="0">
                          <a:solidFill>
                            <a:schemeClr val="tx1"/>
                          </a:solidFill>
                          <a:latin typeface="Candara"/>
                        </a:rPr>
                        <a:t>• identify what is a risky choice</a:t>
                      </a:r>
                    </a:p>
                    <a:p>
                      <a:pPr algn="l"/>
                      <a:r>
                        <a:rPr lang="en-GB" sz="600" b="0">
                          <a:solidFill>
                            <a:schemeClr val="tx1"/>
                          </a:solidFill>
                          <a:latin typeface="Candara"/>
                        </a:rPr>
                        <a:t>• create a set of rules for and</a:t>
                      </a:r>
                    </a:p>
                    <a:p>
                      <a:pPr algn="l"/>
                      <a:r>
                        <a:rPr lang="en-GB" sz="600" b="0">
                          <a:solidFill>
                            <a:schemeClr val="tx1"/>
                          </a:solidFill>
                          <a:latin typeface="Candara"/>
                        </a:rPr>
                        <a:t>identify ways of keeping safe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a:solidFill>
                            <a:schemeClr val="tx1"/>
                          </a:solidFill>
                          <a:latin typeface="Candara"/>
                        </a:rPr>
                        <a:t>Peer Pressure</a:t>
                      </a:r>
                    </a:p>
                    <a:p>
                      <a:pPr algn="l"/>
                      <a:r>
                        <a:rPr lang="en-GB" sz="600">
                          <a:solidFill>
                            <a:schemeClr val="tx1"/>
                          </a:solidFill>
                          <a:latin typeface="Candara"/>
                        </a:rPr>
                        <a:t>• identify strategies we can use to keep ourselves and others safe</a:t>
                      </a:r>
                    </a:p>
                    <a:p>
                      <a:pPr algn="l"/>
                      <a:r>
                        <a:rPr lang="en-GB" sz="600">
                          <a:solidFill>
                            <a:schemeClr val="tx1"/>
                          </a:solidFill>
                          <a:latin typeface="Candara"/>
                        </a:rPr>
                        <a:t>• recognise ways to manage peer pressure</a:t>
                      </a:r>
                    </a:p>
                    <a:p>
                      <a:pPr algn="l"/>
                      <a:r>
                        <a:rPr lang="en-GB" sz="600">
                          <a:solidFill>
                            <a:schemeClr val="tx1"/>
                          </a:solidFill>
                          <a:latin typeface="Candara"/>
                        </a:rPr>
                        <a:t>• explain the potential outcomes that may happen when we take risks</a:t>
                      </a:r>
                    </a:p>
                    <a:p>
                      <a:pPr algn="l"/>
                      <a:r>
                        <a:rPr lang="en-GB" sz="600">
                          <a:solidFill>
                            <a:schemeClr val="tx1"/>
                          </a:solidFill>
                          <a:latin typeface="Candara"/>
                        </a:rPr>
                        <a:t>• recognise the impact and</a:t>
                      </a:r>
                    </a:p>
                    <a:p>
                      <a:pPr algn="l"/>
                      <a:r>
                        <a:rPr lang="en-GB" sz="600">
                          <a:solidFill>
                            <a:schemeClr val="tx1"/>
                          </a:solidFill>
                          <a:latin typeface="Candara"/>
                        </a:rPr>
                        <a:t>possible consequence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a:solidFill>
                            <a:schemeClr val="tx1"/>
                          </a:solidFill>
                          <a:latin typeface="Candara"/>
                        </a:rPr>
                        <a:t>Water Safety</a:t>
                      </a:r>
                    </a:p>
                    <a:p>
                      <a:pPr algn="l"/>
                      <a:r>
                        <a:rPr lang="en-GB" sz="600" b="0">
                          <a:solidFill>
                            <a:schemeClr val="tx1"/>
                          </a:solidFill>
                          <a:latin typeface="Candara"/>
                        </a:rPr>
                        <a:t>• identify a range of danger signs</a:t>
                      </a:r>
                    </a:p>
                    <a:p>
                      <a:pPr algn="l"/>
                      <a:r>
                        <a:rPr lang="en-GB" sz="600" b="0">
                          <a:solidFill>
                            <a:schemeClr val="tx1"/>
                          </a:solidFill>
                          <a:latin typeface="Candara"/>
                        </a:rPr>
                        <a:t>• develop and name strategies that can help keep ourselves and others</a:t>
                      </a:r>
                    </a:p>
                    <a:p>
                      <a:pPr algn="l"/>
                      <a:r>
                        <a:rPr lang="en-GB" sz="600" b="0">
                          <a:solidFill>
                            <a:schemeClr val="tx1"/>
                          </a:solidFill>
                          <a:latin typeface="Candara"/>
                        </a:rPr>
                        <a:t>safe</a:t>
                      </a:r>
                    </a:p>
                    <a:p>
                      <a:pPr algn="l"/>
                      <a:r>
                        <a:rPr lang="en-GB" sz="600" b="0">
                          <a:solidFill>
                            <a:schemeClr val="tx1"/>
                          </a:solidFill>
                          <a:latin typeface="Candara"/>
                        </a:rPr>
                        <a:t>• recognise the impact and possible consequences of an accident or Incident</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320309"/>
                  </a:ext>
                </a:extLst>
              </a:tr>
              <a:tr h="479239">
                <a:tc>
                  <a:txBody>
                    <a:bodyPr/>
                    <a:lstStyle/>
                    <a:p>
                      <a:pPr algn="ctr"/>
                      <a:r>
                        <a:rPr lang="en-GB" sz="1400" b="0" dirty="0">
                          <a:solidFill>
                            <a:schemeClr val="tx1"/>
                          </a:solidFill>
                          <a:latin typeface="Mathlete Skinny"/>
                        </a:rPr>
                        <a:t>Keeping and</a:t>
                      </a:r>
                    </a:p>
                    <a:p>
                      <a:pPr algn="ctr"/>
                      <a:r>
                        <a:rPr lang="en-GB" sz="1400" b="0" dirty="0">
                          <a:solidFill>
                            <a:schemeClr val="tx1"/>
                          </a:solidFill>
                          <a:latin typeface="Mathlete Skinny"/>
                        </a:rPr>
                        <a:t>Staying Healthy</a:t>
                      </a:r>
                    </a:p>
                    <a:p>
                      <a:pPr algn="ctr"/>
                      <a:endParaRPr lang="en-GB" sz="1400" b="0" dirty="0">
                        <a:solidFill>
                          <a:schemeClr val="tx1"/>
                        </a:solidFill>
                        <a:latin typeface="Mathlete Skinny"/>
                      </a:endParaRPr>
                    </a:p>
                    <a:p>
                      <a:pPr algn="ctr"/>
                      <a:r>
                        <a:rPr lang="en-GB" sz="1400" b="0" dirty="0">
                          <a:solidFill>
                            <a:schemeClr val="tx1"/>
                          </a:solidFill>
                          <a:latin typeface="Mathlete Skinny"/>
                        </a:rPr>
                        <a:t>DRUG EDUCATION</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a:rPr>
                        <a:t>Making healthy choices </a:t>
                      </a:r>
                    </a:p>
                    <a:p>
                      <a:pPr algn="l"/>
                      <a:r>
                        <a:rPr lang="en-GB" sz="600" b="0" dirty="0">
                          <a:solidFill>
                            <a:schemeClr val="tx1"/>
                          </a:solidFill>
                          <a:latin typeface="Candara"/>
                        </a:rPr>
                        <a:t>F1 – be increasingly independent in meeting their own care needs – cleaning teeth, washing hands, toileting and drying hands</a:t>
                      </a:r>
                    </a:p>
                    <a:p>
                      <a:pPr algn="l"/>
                      <a:r>
                        <a:rPr lang="en-GB" sz="600" b="0" dirty="0">
                          <a:solidFill>
                            <a:schemeClr val="tx1"/>
                          </a:solidFill>
                          <a:latin typeface="Candara"/>
                        </a:rPr>
                        <a:t>Make healthy choices about food, drinks, activities and tooth brushing </a:t>
                      </a:r>
                    </a:p>
                    <a:p>
                      <a:pPr algn="l"/>
                      <a:endParaRPr lang="en-GB" sz="600" b="0" dirty="0">
                        <a:solidFill>
                          <a:schemeClr val="tx1"/>
                        </a:solidFill>
                        <a:latin typeface="Candara"/>
                      </a:endParaRPr>
                    </a:p>
                    <a:p>
                      <a:pPr algn="l"/>
                      <a:r>
                        <a:rPr lang="en-GB" sz="600" b="0" dirty="0">
                          <a:solidFill>
                            <a:schemeClr val="tx1"/>
                          </a:solidFill>
                          <a:latin typeface="Candara"/>
                        </a:rPr>
                        <a:t>F2 – Manage their own basic hygiene and personal needs including dressing, going to the toilet, toothbrushing, healthy food choices ,and having a good sleep routine, having regular physical activity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a:rPr>
                        <a:t>Washing Hands</a:t>
                      </a:r>
                    </a:p>
                    <a:p>
                      <a:pPr algn="l"/>
                      <a:r>
                        <a:rPr lang="en-GB" sz="600" b="0" dirty="0">
                          <a:solidFill>
                            <a:schemeClr val="tx1"/>
                          </a:solidFill>
                          <a:latin typeface="Candara"/>
                        </a:rPr>
                        <a:t>• understand why we need to wash our hands</a:t>
                      </a:r>
                    </a:p>
                    <a:p>
                      <a:pPr algn="l"/>
                      <a:r>
                        <a:rPr lang="en-GB" sz="600" b="0" dirty="0">
                          <a:solidFill>
                            <a:schemeClr val="tx1"/>
                          </a:solidFill>
                          <a:latin typeface="Candara"/>
                        </a:rPr>
                        <a:t>• know how germs are spread and how they can affect our health</a:t>
                      </a:r>
                    </a:p>
                    <a:p>
                      <a:pPr algn="l"/>
                      <a:r>
                        <a:rPr lang="en-GB" sz="600" b="0" dirty="0">
                          <a:solidFill>
                            <a:schemeClr val="tx1"/>
                          </a:solidFill>
                          <a:latin typeface="Candara"/>
                        </a:rPr>
                        <a:t>• be able to practise washing your hands</a:t>
                      </a:r>
                    </a:p>
                    <a:p>
                      <a:pPr algn="l"/>
                      <a:r>
                        <a:rPr lang="en-GB" sz="600" b="0" dirty="0">
                          <a:solidFill>
                            <a:schemeClr val="tx1"/>
                          </a:solidFill>
                          <a:latin typeface="Candara"/>
                        </a:rPr>
                        <a:t>• know the differences between healthy and unhealthy choices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Drug / Alcohol Education unit from PSHE association – 3 lessons (Year 1 / 2 unit)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600" b="0" dirty="0">
                        <a:solidFill>
                          <a:schemeClr val="tx1"/>
                        </a:solidFill>
                        <a:latin typeface="Candara"/>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how the things that can go into a person’s body and onto their skin can change how people look and feel.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some things that go into or onto bodies can be harmful (or not so good for people) and how we know if something might be harmful.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basic strategies to respond to situations involving household products.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 Know who to ask for help with things that can go into or onto bodies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what can make people feel better if not feeling well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that medicines come in different forms and are used in different ways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that some medicines, such as vaccinations, can help prevent illness and disease and that some people need to take medicines every day to help them to stay healthy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 Know who helps people to stay healthy and what they do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safety rules for the use of medicines and other household products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that there is risk in situations related to medicines and household products, including when there is pressure to do something which is unsafe or may cause someone to be unwell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when asking for adult permission is required (in relation to medicines and household products)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Drug and Alcohol education unit from PSHE association – 2 lessons (Year 3/ 4 unit)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Know the importance of taking medicines correctly and using household products safely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risks in relation to the use of medicines and household products, and suggest what action to take to help prevent or minimise harm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•Know some of the risks of caffeine, cigarettes, e-cigarettes/vaping and alcohol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how laws, guidelines and restrictions help to keep people safe and healthy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t>Know where people can get help and support to protect their own and others’ health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dirty="0"/>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Smoking (Yr 5 unit)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 explain some of the risks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associated with smoking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(physical, social, and legal) and name the addictive ingredient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found in cigarettes, e-cigs, etc.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 describe how smoking can affect your immediate and future health and wellbeing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 give reasons why someone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might start and continue to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smoke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 identify and use skills 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strategies to resist any pressure to smoke.</a:t>
                      </a:r>
                    </a:p>
                    <a:p>
                      <a:pPr algn="l"/>
                      <a:endParaRPr lang="en-GB" sz="600" b="0" dirty="0">
                        <a:solidFill>
                          <a:schemeClr val="tx1"/>
                        </a:solidFill>
                        <a:latin typeface="Candara"/>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600" b="0" dirty="0">
                          <a:solidFill>
                            <a:schemeClr val="tx1"/>
                          </a:solidFill>
                          <a:latin typeface="Candara"/>
                        </a:rPr>
                        <a:t>Drug and Alcohol Education Unit from PSHE Association (4 lessons)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Know how medicines, when used responsibly, can support health and wellbeing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how preventative medicines such as vaccinations and immunisation can stop disease from spreading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that drugs have laws related to them and that some drugs are illegal to own, use or give to others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how to analyse the level of risk in different situations, identifying that drugs can affect people in different ways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that for some people drug use can become an unhealthy habit that can be difficult to break but there is support available to help people; where to report any concerns they have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explain why people may choose to use or not use a drug, and the different factors that might influence them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how to analyse what is most likely to influence a person to use or not use a drug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strategies for managing peer influence in situations that might involve drugs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how to ask for help from a trusted adult if they have any worries or concerns about drugs and why this is important </a:t>
                      </a:r>
                      <a:endParaRPr lang="en-GB" sz="600" b="0" dirty="0">
                        <a:solidFill>
                          <a:schemeClr val="tx1"/>
                        </a:solidFill>
                        <a:latin typeface="Candar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identify mixed messages in the media in relation to smoking/vaping and alcohol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600" dirty="0"/>
                        <a:t>• Know how to analyse key messages, suggest who they are targeted at and why </a:t>
                      </a:r>
                      <a:endParaRPr lang="en-GB" sz="600" b="0" dirty="0">
                        <a:solidFill>
                          <a:schemeClr val="tx1"/>
                        </a:solidFill>
                        <a:latin typeface="Candara"/>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a:rPr>
                        <a:t>Alcohol</a:t>
                      </a:r>
                    </a:p>
                    <a:p>
                      <a:pPr algn="l"/>
                      <a:r>
                        <a:rPr lang="en-GB" sz="600" b="0" dirty="0">
                          <a:solidFill>
                            <a:schemeClr val="tx1"/>
                          </a:solidFill>
                          <a:latin typeface="Candara"/>
                        </a:rPr>
                        <a:t>• identify what is a risky choice</a:t>
                      </a:r>
                    </a:p>
                    <a:p>
                      <a:pPr algn="l"/>
                      <a:r>
                        <a:rPr lang="en-GB" sz="600" b="0" dirty="0">
                          <a:solidFill>
                            <a:schemeClr val="tx1"/>
                          </a:solidFill>
                          <a:latin typeface="Candara"/>
                        </a:rPr>
                        <a:t>• identify the risks associated with alcohol</a:t>
                      </a:r>
                    </a:p>
                    <a:p>
                      <a:pPr algn="l"/>
                      <a:r>
                        <a:rPr lang="en-GB" sz="600" b="0" dirty="0">
                          <a:solidFill>
                            <a:schemeClr val="tx1"/>
                          </a:solidFill>
                          <a:latin typeface="Candara"/>
                        </a:rPr>
                        <a:t>• describe how alcohol can affect your immediate and future health</a:t>
                      </a:r>
                    </a:p>
                    <a:p>
                      <a:pPr algn="l"/>
                      <a:r>
                        <a:rPr lang="en-GB" sz="600" b="0" dirty="0">
                          <a:solidFill>
                            <a:schemeClr val="tx1"/>
                          </a:solidFill>
                          <a:latin typeface="Candara"/>
                        </a:rPr>
                        <a:t>• develop and recognise skills and strategies to keep safe</a:t>
                      </a:r>
                    </a:p>
                    <a:p>
                      <a:pPr algn="l"/>
                      <a:endParaRPr lang="en-GB" sz="600" b="0">
                        <a:solidFill>
                          <a:schemeClr val="tx1"/>
                        </a:solidFill>
                        <a:latin typeface="Candara"/>
                      </a:endParaRPr>
                    </a:p>
                    <a:p>
                      <a:pPr algn="l"/>
                      <a:endParaRPr lang="en-GB" sz="600" b="0">
                        <a:solidFill>
                          <a:schemeClr val="tx1"/>
                        </a:solidFill>
                        <a:latin typeface="Candara"/>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9105839"/>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Mathlete Skinny"/>
                        </a:rPr>
                        <a:t>Relationships (Years 1-3)</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Mathlete Skinny"/>
                        </a:rPr>
                        <a:t>Growing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Mathlete Skinny"/>
                        </a:rPr>
                        <a:t>Changing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Mathlete Skinny"/>
                        </a:rPr>
                        <a:t>(Years 4-6) RSE</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a:solidFill>
                            <a:schemeClr val="tx1"/>
                          </a:solidFill>
                          <a:latin typeface="Candara" panose="020E0502030303020204" pitchFamily="34" charset="0"/>
                        </a:rPr>
                        <a:t>Myself and Others </a:t>
                      </a:r>
                    </a:p>
                    <a:p>
                      <a:pPr algn="l"/>
                      <a:r>
                        <a:rPr lang="en-GB" sz="600" b="0">
                          <a:solidFill>
                            <a:schemeClr val="tx1"/>
                          </a:solidFill>
                          <a:latin typeface="Candara" panose="020E0502030303020204" pitchFamily="34" charset="0"/>
                        </a:rPr>
                        <a:t>F1 – Play with one or more other children, extending and elaborating play ideas</a:t>
                      </a:r>
                    </a:p>
                    <a:p>
                      <a:pPr algn="l"/>
                      <a:r>
                        <a:rPr lang="en-GB" sz="600" b="0">
                          <a:solidFill>
                            <a:schemeClr val="tx1"/>
                          </a:solidFill>
                          <a:latin typeface="Candara" panose="020E0502030303020204" pitchFamily="34" charset="0"/>
                        </a:rPr>
                        <a:t>Help find solutions to conflicts and rivalries</a:t>
                      </a:r>
                    </a:p>
                    <a:p>
                      <a:pPr algn="l"/>
                      <a:r>
                        <a:rPr lang="en-GB" sz="600" b="0">
                          <a:solidFill>
                            <a:schemeClr val="tx1"/>
                          </a:solidFill>
                          <a:latin typeface="Candara" panose="020E0502030303020204" pitchFamily="34" charset="0"/>
                        </a:rPr>
                        <a:t>Talk with others to solve conflict </a:t>
                      </a:r>
                    </a:p>
                    <a:p>
                      <a:pPr algn="l"/>
                      <a:r>
                        <a:rPr lang="en-GB" sz="600" b="0">
                          <a:solidFill>
                            <a:schemeClr val="tx1"/>
                          </a:solidFill>
                          <a:latin typeface="Candara" panose="020E0502030303020204" pitchFamily="34" charset="0"/>
                        </a:rPr>
                        <a:t>Talk about feeling </a:t>
                      </a:r>
                    </a:p>
                    <a:p>
                      <a:pPr algn="l"/>
                      <a:r>
                        <a:rPr lang="en-GB" sz="600" b="0">
                          <a:solidFill>
                            <a:schemeClr val="tx1"/>
                          </a:solidFill>
                          <a:latin typeface="Candara" panose="020E0502030303020204" pitchFamily="34" charset="0"/>
                        </a:rPr>
                        <a:t>Understand how others might be feeling </a:t>
                      </a:r>
                    </a:p>
                    <a:p>
                      <a:pPr algn="l"/>
                      <a:r>
                        <a:rPr lang="en-GB" sz="600" b="0">
                          <a:solidFill>
                            <a:schemeClr val="tx1"/>
                          </a:solidFill>
                          <a:latin typeface="Candara" panose="020E0502030303020204" pitchFamily="34" charset="0"/>
                        </a:rPr>
                        <a:t>Develop appropriate ways of being assertive </a:t>
                      </a:r>
                    </a:p>
                    <a:p>
                      <a:pPr algn="l"/>
                      <a:r>
                        <a:rPr lang="en-GB" sz="600" b="0">
                          <a:solidFill>
                            <a:schemeClr val="tx1"/>
                          </a:solidFill>
                          <a:latin typeface="Candara" panose="020E0502030303020204" pitchFamily="34" charset="0"/>
                        </a:rPr>
                        <a:t>F2 – Build constructive and respectful relationships </a:t>
                      </a:r>
                    </a:p>
                    <a:p>
                      <a:pPr algn="l"/>
                      <a:r>
                        <a:rPr lang="en-GB" sz="600" b="0">
                          <a:solidFill>
                            <a:schemeClr val="tx1"/>
                          </a:solidFill>
                          <a:latin typeface="Candara" panose="020E0502030303020204" pitchFamily="34" charset="0"/>
                        </a:rPr>
                        <a:t>Work and play co-operatively and take turns with others</a:t>
                      </a:r>
                    </a:p>
                    <a:p>
                      <a:pPr algn="l"/>
                      <a:r>
                        <a:rPr lang="en-GB" sz="600" b="0">
                          <a:solidFill>
                            <a:schemeClr val="tx1"/>
                          </a:solidFill>
                          <a:latin typeface="Candara" panose="020E0502030303020204" pitchFamily="34" charset="0"/>
                        </a:rPr>
                        <a:t>Form positive attachments with adults and peers</a:t>
                      </a:r>
                    </a:p>
                    <a:p>
                      <a:pPr algn="l"/>
                      <a:r>
                        <a:rPr lang="en-GB" sz="600" b="0">
                          <a:solidFill>
                            <a:schemeClr val="tx1"/>
                          </a:solidFill>
                          <a:latin typeface="Candara" panose="020E0502030303020204" pitchFamily="34" charset="0"/>
                        </a:rPr>
                        <a:t>Show sensitivity to their own and others needs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panose="020E0502030303020204" pitchFamily="34" charset="0"/>
                        </a:rPr>
                        <a:t>Friendships</a:t>
                      </a:r>
                    </a:p>
                    <a:p>
                      <a:pPr algn="l"/>
                      <a:r>
                        <a:rPr lang="en-GB" sz="600" b="0" dirty="0">
                          <a:solidFill>
                            <a:schemeClr val="tx1"/>
                          </a:solidFill>
                          <a:latin typeface="Candara" panose="020E0502030303020204" pitchFamily="34" charset="0"/>
                        </a:rPr>
                        <a:t>• understand how to be a good friend</a:t>
                      </a:r>
                    </a:p>
                    <a:p>
                      <a:pPr algn="l"/>
                      <a:r>
                        <a:rPr lang="en-GB" sz="600" b="0" dirty="0">
                          <a:solidFill>
                            <a:schemeClr val="tx1"/>
                          </a:solidFill>
                          <a:latin typeface="Candara" panose="020E0502030303020204" pitchFamily="34" charset="0"/>
                        </a:rPr>
                        <a:t>• be able to recognise kind and thoughtful behaviours</a:t>
                      </a:r>
                    </a:p>
                    <a:p>
                      <a:pPr algn="l"/>
                      <a:r>
                        <a:rPr lang="en-GB" sz="600" b="0" dirty="0">
                          <a:solidFill>
                            <a:schemeClr val="tx1"/>
                          </a:solidFill>
                          <a:latin typeface="Candara" panose="020E0502030303020204" pitchFamily="34" charset="0"/>
                        </a:rPr>
                        <a:t>• understand the importance of caring about other people’s feelings</a:t>
                      </a:r>
                    </a:p>
                    <a:p>
                      <a:pPr algn="l"/>
                      <a:r>
                        <a:rPr lang="en-GB" sz="600" b="0" dirty="0">
                          <a:solidFill>
                            <a:schemeClr val="tx1"/>
                          </a:solidFill>
                          <a:latin typeface="Candara" panose="020E0502030303020204" pitchFamily="34" charset="0"/>
                        </a:rPr>
                        <a:t>• be able to see a situation from another person’s point of view</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a:rPr>
                        <a:t>Bullying</a:t>
                      </a:r>
                    </a:p>
                    <a:p>
                      <a:pPr algn="l"/>
                      <a:r>
                        <a:rPr lang="en-GB" sz="600" b="0" dirty="0">
                          <a:solidFill>
                            <a:schemeClr val="tx1"/>
                          </a:solidFill>
                          <a:latin typeface="Candara"/>
                        </a:rPr>
                        <a:t>• be able to name a range of</a:t>
                      </a:r>
                    </a:p>
                    <a:p>
                      <a:pPr algn="l"/>
                      <a:r>
                        <a:rPr lang="en-GB" sz="600" b="0" dirty="0">
                          <a:solidFill>
                            <a:schemeClr val="tx1"/>
                          </a:solidFill>
                          <a:latin typeface="Candara"/>
                        </a:rPr>
                        <a:t>feelings</a:t>
                      </a:r>
                    </a:p>
                    <a:p>
                      <a:pPr algn="l"/>
                      <a:r>
                        <a:rPr lang="en-GB" sz="600" b="0" dirty="0">
                          <a:solidFill>
                            <a:schemeClr val="tx1"/>
                          </a:solidFill>
                          <a:latin typeface="Candara"/>
                        </a:rPr>
                        <a:t>• understand why we should care about other people’s feelings</a:t>
                      </a:r>
                    </a:p>
                    <a:p>
                      <a:pPr algn="l"/>
                      <a:r>
                        <a:rPr lang="en-GB" sz="600" b="0" dirty="0">
                          <a:solidFill>
                            <a:schemeClr val="tx1"/>
                          </a:solidFill>
                          <a:latin typeface="Candara"/>
                        </a:rPr>
                        <a:t>• be able to see and understand bullying behaviours</a:t>
                      </a:r>
                    </a:p>
                    <a:p>
                      <a:pPr algn="l"/>
                      <a:r>
                        <a:rPr lang="en-GB" sz="600" b="0" dirty="0">
                          <a:solidFill>
                            <a:schemeClr val="tx1"/>
                          </a:solidFill>
                          <a:latin typeface="Candara"/>
                        </a:rPr>
                        <a:t>• know how to cope with these bullying behaviours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a:solidFill>
                            <a:schemeClr val="tx1"/>
                          </a:solidFill>
                          <a:latin typeface="Candara"/>
                        </a:rPr>
                        <a:t>Touch</a:t>
                      </a:r>
                    </a:p>
                    <a:p>
                      <a:pPr algn="l"/>
                      <a:r>
                        <a:rPr lang="en-GB" sz="600" b="0">
                          <a:solidFill>
                            <a:schemeClr val="tx1"/>
                          </a:solidFill>
                          <a:latin typeface="Candara"/>
                        </a:rPr>
                        <a:t>• understand the difference between appropriate and inappropriate</a:t>
                      </a:r>
                    </a:p>
                    <a:p>
                      <a:pPr algn="l"/>
                      <a:r>
                        <a:rPr lang="en-GB" sz="600" b="0">
                          <a:solidFill>
                            <a:schemeClr val="tx1"/>
                          </a:solidFill>
                          <a:latin typeface="Candara"/>
                        </a:rPr>
                        <a:t>touch</a:t>
                      </a:r>
                    </a:p>
                    <a:p>
                      <a:pPr algn="l"/>
                      <a:r>
                        <a:rPr lang="en-GB" sz="600" b="0">
                          <a:solidFill>
                            <a:schemeClr val="tx1"/>
                          </a:solidFill>
                          <a:latin typeface="Candara"/>
                        </a:rPr>
                        <a:t>• know why it is important to care about other people’s feelings</a:t>
                      </a:r>
                    </a:p>
                    <a:p>
                      <a:pPr algn="l"/>
                      <a:r>
                        <a:rPr lang="en-GB" sz="600" b="0">
                          <a:solidFill>
                            <a:schemeClr val="tx1"/>
                          </a:solidFill>
                          <a:latin typeface="Candara"/>
                        </a:rPr>
                        <a:t>• understand personal boundaries</a:t>
                      </a:r>
                    </a:p>
                    <a:p>
                      <a:pPr algn="l"/>
                      <a:r>
                        <a:rPr lang="en-GB" sz="600" b="0">
                          <a:solidFill>
                            <a:schemeClr val="tx1"/>
                          </a:solidFill>
                          <a:latin typeface="Candara"/>
                        </a:rPr>
                        <a:t>• know who and how to ask for help</a:t>
                      </a:r>
                    </a:p>
                    <a:p>
                      <a:pPr algn="l"/>
                      <a:r>
                        <a:rPr lang="en-GB" sz="600" b="0">
                          <a:solidFill>
                            <a:schemeClr val="tx1"/>
                          </a:solidFill>
                          <a:latin typeface="Candara"/>
                        </a:rPr>
                        <a:t>• be able to name human body parts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a:rPr>
                        <a:t>Appropriate Touch</a:t>
                      </a:r>
                    </a:p>
                    <a:p>
                      <a:pPr algn="l"/>
                      <a:r>
                        <a:rPr lang="en-GB" sz="600" b="0" dirty="0">
                          <a:solidFill>
                            <a:schemeClr val="tx1"/>
                          </a:solidFill>
                          <a:latin typeface="Candara"/>
                        </a:rPr>
                        <a:t>• identify the different types of relationships we can have and describe how these can change as we grow</a:t>
                      </a:r>
                    </a:p>
                    <a:p>
                      <a:pPr algn="l"/>
                      <a:r>
                        <a:rPr lang="en-GB" sz="600" b="0" dirty="0">
                          <a:solidFill>
                            <a:schemeClr val="tx1"/>
                          </a:solidFill>
                          <a:latin typeface="Candara"/>
                        </a:rPr>
                        <a:t>• explain how our families support us and how we can support our families</a:t>
                      </a:r>
                    </a:p>
                    <a:p>
                      <a:pPr algn="l"/>
                      <a:r>
                        <a:rPr lang="en-GB" sz="600" b="0" dirty="0">
                          <a:solidFill>
                            <a:schemeClr val="tx1"/>
                          </a:solidFill>
                          <a:latin typeface="Candara"/>
                        </a:rPr>
                        <a:t>• identify how relationships can be healthy or unhealthy</a:t>
                      </a:r>
                    </a:p>
                    <a:p>
                      <a:pPr algn="l"/>
                      <a:r>
                        <a:rPr lang="en-GB" sz="600" b="0" dirty="0">
                          <a:solidFill>
                            <a:schemeClr val="tx1"/>
                          </a:solidFill>
                          <a:latin typeface="Candara"/>
                        </a:rPr>
                        <a:t>• explain how to ask for help and identify who can help us if a relationship makes us feel</a:t>
                      </a:r>
                    </a:p>
                    <a:p>
                      <a:pPr algn="l"/>
                      <a:r>
                        <a:rPr lang="en-GB" sz="600" b="0" dirty="0">
                          <a:solidFill>
                            <a:schemeClr val="tx1"/>
                          </a:solidFill>
                          <a:latin typeface="Candara"/>
                        </a:rPr>
                        <a:t>Uncomfortable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a:rPr>
                        <a:t>Puberty</a:t>
                      </a:r>
                    </a:p>
                    <a:p>
                      <a:pPr algn="l"/>
                      <a:r>
                        <a:rPr lang="en-GB" sz="600" b="0" dirty="0">
                          <a:solidFill>
                            <a:schemeClr val="tx1"/>
                          </a:solidFill>
                          <a:latin typeface="Candara"/>
                        </a:rPr>
                        <a:t>• explain what puberty means</a:t>
                      </a:r>
                    </a:p>
                    <a:p>
                      <a:pPr algn="l"/>
                      <a:r>
                        <a:rPr lang="en-GB" sz="600" b="0" dirty="0">
                          <a:solidFill>
                            <a:schemeClr val="tx1"/>
                          </a:solidFill>
                          <a:latin typeface="Candara"/>
                        </a:rPr>
                        <a:t>• describe the changes that boys and girls may go through during puberty</a:t>
                      </a:r>
                    </a:p>
                    <a:p>
                      <a:pPr algn="l"/>
                      <a:r>
                        <a:rPr lang="en-GB" sz="600" b="0" dirty="0">
                          <a:solidFill>
                            <a:schemeClr val="tx1"/>
                          </a:solidFill>
                          <a:latin typeface="Candara"/>
                        </a:rPr>
                        <a:t>• identify why our bodies go</a:t>
                      </a:r>
                    </a:p>
                    <a:p>
                      <a:pPr algn="l"/>
                      <a:r>
                        <a:rPr lang="en-GB" sz="600" b="0" dirty="0">
                          <a:solidFill>
                            <a:schemeClr val="tx1"/>
                          </a:solidFill>
                          <a:latin typeface="Candara"/>
                        </a:rPr>
                        <a:t>through puberty</a:t>
                      </a:r>
                    </a:p>
                    <a:p>
                      <a:pPr algn="l"/>
                      <a:r>
                        <a:rPr lang="en-GB" sz="600" b="0" dirty="0">
                          <a:solidFill>
                            <a:schemeClr val="tx1"/>
                          </a:solidFill>
                          <a:latin typeface="Candara"/>
                        </a:rPr>
                        <a:t>• develop coping strategies to help with the different stages of puberty</a:t>
                      </a:r>
                    </a:p>
                    <a:p>
                      <a:pPr algn="l"/>
                      <a:r>
                        <a:rPr lang="en-GB" sz="600" b="0" dirty="0">
                          <a:solidFill>
                            <a:schemeClr val="tx1"/>
                          </a:solidFill>
                          <a:latin typeface="Candara"/>
                        </a:rPr>
                        <a:t>• identify who and what can help us during puberty</a:t>
                      </a:r>
                    </a:p>
                    <a:p>
                      <a:pPr algn="l"/>
                      <a:endParaRPr lang="en-GB" sz="600" b="0" dirty="0">
                        <a:solidFill>
                          <a:schemeClr val="tx1"/>
                        </a:solidFill>
                        <a:latin typeface="Candara"/>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600" b="0" dirty="0">
                          <a:solidFill>
                            <a:schemeClr val="tx1"/>
                          </a:solidFill>
                          <a:latin typeface="Candara" panose="020E0502030303020204" pitchFamily="34" charset="0"/>
                        </a:rPr>
                        <a:t>Conception</a:t>
                      </a:r>
                    </a:p>
                    <a:p>
                      <a:pPr algn="l"/>
                      <a:r>
                        <a:rPr lang="en-GB" sz="600" b="0" dirty="0">
                          <a:solidFill>
                            <a:schemeClr val="tx1"/>
                          </a:solidFill>
                          <a:latin typeface="Candara" panose="020E0502030303020204" pitchFamily="34" charset="0"/>
                        </a:rPr>
                        <a:t>• explain the terms ‘conception’ and ‘reproduction’</a:t>
                      </a:r>
                    </a:p>
                    <a:p>
                      <a:pPr algn="l"/>
                      <a:r>
                        <a:rPr lang="en-GB" sz="600" b="0" dirty="0">
                          <a:solidFill>
                            <a:schemeClr val="tx1"/>
                          </a:solidFill>
                          <a:latin typeface="Candara" panose="020E0502030303020204" pitchFamily="34" charset="0"/>
                        </a:rPr>
                        <a:t>• describe the function of the female and male reproductive systems</a:t>
                      </a:r>
                    </a:p>
                    <a:p>
                      <a:pPr algn="l"/>
                      <a:r>
                        <a:rPr lang="en-GB" sz="600" b="0" dirty="0">
                          <a:solidFill>
                            <a:schemeClr val="tx1"/>
                          </a:solidFill>
                          <a:latin typeface="Candara" panose="020E0502030303020204" pitchFamily="34" charset="0"/>
                        </a:rPr>
                        <a:t>• identify the various ways adults can have a child</a:t>
                      </a:r>
                    </a:p>
                    <a:p>
                      <a:pPr algn="l"/>
                      <a:r>
                        <a:rPr lang="en-GB" sz="600" b="0" dirty="0">
                          <a:solidFill>
                            <a:schemeClr val="tx1"/>
                          </a:solidFill>
                          <a:latin typeface="Candara" panose="020E0502030303020204" pitchFamily="34" charset="0"/>
                        </a:rPr>
                        <a:t>• explain various different stages of pregnancy</a:t>
                      </a:r>
                    </a:p>
                    <a:p>
                      <a:pPr algn="l"/>
                      <a:r>
                        <a:rPr lang="en-GB" sz="600" b="0" dirty="0">
                          <a:solidFill>
                            <a:schemeClr val="tx1"/>
                          </a:solidFill>
                          <a:latin typeface="Candara" panose="020E0502030303020204" pitchFamily="34" charset="0"/>
                        </a:rPr>
                        <a:t>• identify the laws around consent</a:t>
                      </a:r>
                    </a:p>
                    <a:p>
                      <a:pPr algn="l"/>
                      <a:endParaRPr lang="en-GB" sz="600" b="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7585426"/>
                  </a:ext>
                </a:extLst>
              </a:tr>
            </a:tbl>
          </a:graphicData>
        </a:graphic>
      </p:graphicFrame>
      <p:sp>
        <p:nvSpPr>
          <p:cNvPr id="3" name="TextBox 2">
            <a:extLst>
              <a:ext uri="{FF2B5EF4-FFF2-40B4-BE49-F238E27FC236}">
                <a16:creationId xmlns:a16="http://schemas.microsoft.com/office/drawing/2014/main" id="{A92687E7-5BC1-7536-8322-AAD4360D1FAC}"/>
              </a:ext>
            </a:extLst>
          </p:cNvPr>
          <p:cNvSpPr txBox="1"/>
          <p:nvPr/>
        </p:nvSpPr>
        <p:spPr>
          <a:xfrm>
            <a:off x="8599251" y="110872"/>
            <a:ext cx="4095669" cy="461665"/>
          </a:xfrm>
          <a:prstGeom prst="rect">
            <a:avLst/>
          </a:prstGeom>
          <a:noFill/>
        </p:spPr>
        <p:txBody>
          <a:bodyPr wrap="square" rtlCol="0">
            <a:spAutoFit/>
          </a:bodyPr>
          <a:lstStyle/>
          <a:p>
            <a:pPr algn="r"/>
            <a:r>
              <a:rPr lang="en-GB" sz="2400">
                <a:latin typeface="Blue Eye" pitchFamily="50" charset="0"/>
              </a:rPr>
              <a:t>Disciplinary Skills &amp; Knowledge</a:t>
            </a:r>
            <a:endParaRPr lang="en-GB" sz="7754">
              <a:latin typeface="Blue Eye" pitchFamily="50" charset="0"/>
            </a:endParaRPr>
          </a:p>
        </p:txBody>
      </p:sp>
      <p:pic>
        <p:nvPicPr>
          <p:cNvPr id="2" name="Picture 1">
            <a:extLst>
              <a:ext uri="{FF2B5EF4-FFF2-40B4-BE49-F238E27FC236}">
                <a16:creationId xmlns:a16="http://schemas.microsoft.com/office/drawing/2014/main" id="{83718029-36B3-81D1-14F8-B836FEF0E52D}"/>
              </a:ext>
            </a:extLst>
          </p:cNvPr>
          <p:cNvPicPr>
            <a:picLocks noChangeAspect="1"/>
          </p:cNvPicPr>
          <p:nvPr/>
        </p:nvPicPr>
        <p:blipFill>
          <a:blip r:embed="rId2"/>
          <a:stretch>
            <a:fillRect/>
          </a:stretch>
        </p:blipFill>
        <p:spPr>
          <a:xfrm>
            <a:off x="261799" y="188888"/>
            <a:ext cx="2957584" cy="461657"/>
          </a:xfrm>
          <a:prstGeom prst="rect">
            <a:avLst/>
          </a:prstGeom>
        </p:spPr>
      </p:pic>
    </p:spTree>
    <p:extLst>
      <p:ext uri="{BB962C8B-B14F-4D97-AF65-F5344CB8AC3E}">
        <p14:creationId xmlns:p14="http://schemas.microsoft.com/office/powerpoint/2010/main" val="2456144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39C525-5136-1B2C-87AD-CB778634FA19}"/>
              </a:ext>
            </a:extLst>
          </p:cNvPr>
          <p:cNvSpPr txBox="1"/>
          <p:nvPr/>
        </p:nvSpPr>
        <p:spPr>
          <a:xfrm>
            <a:off x="2011680" y="265011"/>
            <a:ext cx="10187053" cy="1015663"/>
          </a:xfrm>
          <a:prstGeom prst="rect">
            <a:avLst/>
          </a:prstGeom>
          <a:noFill/>
        </p:spPr>
        <p:txBody>
          <a:bodyPr wrap="square" rtlCol="0">
            <a:spAutoFit/>
          </a:bodyPr>
          <a:lstStyle/>
          <a:p>
            <a:pPr algn="r"/>
            <a:r>
              <a:rPr lang="en-GB" sz="6000" dirty="0">
                <a:latin typeface="Mathlete Skinny" panose="00000400000000000000" pitchFamily="50" charset="0"/>
              </a:rPr>
              <a:t>LIFE-Skills &amp; Knowledge of a 21</a:t>
            </a:r>
            <a:r>
              <a:rPr lang="en-GB" sz="6000" baseline="30000" dirty="0">
                <a:latin typeface="Mathlete Skinny" panose="00000400000000000000" pitchFamily="50" charset="0"/>
              </a:rPr>
              <a:t>st</a:t>
            </a:r>
            <a:r>
              <a:rPr lang="en-GB" sz="6000" dirty="0">
                <a:latin typeface="Mathlete Skinny" panose="00000400000000000000" pitchFamily="50" charset="0"/>
              </a:rPr>
              <a:t> Century Citizen</a:t>
            </a:r>
          </a:p>
        </p:txBody>
      </p:sp>
      <p:cxnSp>
        <p:nvCxnSpPr>
          <p:cNvPr id="8" name="Straight Connector 7">
            <a:extLst>
              <a:ext uri="{FF2B5EF4-FFF2-40B4-BE49-F238E27FC236}">
                <a16:creationId xmlns:a16="http://schemas.microsoft.com/office/drawing/2014/main" id="{E59EC6E5-EE97-6AFF-689C-236A0D944F49}"/>
              </a:ext>
            </a:extLst>
          </p:cNvPr>
          <p:cNvCxnSpPr>
            <a:cxnSpLocks/>
          </p:cNvCxnSpPr>
          <p:nvPr/>
        </p:nvCxnSpPr>
        <p:spPr>
          <a:xfrm flipH="1">
            <a:off x="1" y="1025551"/>
            <a:ext cx="338522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CC64A0F7-25BF-557F-0F52-587CD6AA94F4}"/>
              </a:ext>
            </a:extLst>
          </p:cNvPr>
          <p:cNvCxnSpPr>
            <a:cxnSpLocks/>
          </p:cNvCxnSpPr>
          <p:nvPr/>
        </p:nvCxnSpPr>
        <p:spPr>
          <a:xfrm flipH="1">
            <a:off x="12094906" y="1025551"/>
            <a:ext cx="699924"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524DB792-1255-31D5-FAB3-369DCAA34050}"/>
              </a:ext>
            </a:extLst>
          </p:cNvPr>
          <p:cNvGraphicFramePr>
            <a:graphicFrameLocks noGrp="1"/>
          </p:cNvGraphicFramePr>
          <p:nvPr>
            <p:extLst>
              <p:ext uri="{D42A27DB-BD31-4B8C-83A1-F6EECF244321}">
                <p14:modId xmlns:p14="http://schemas.microsoft.com/office/powerpoint/2010/main" val="3512548928"/>
              </p:ext>
            </p:extLst>
          </p:nvPr>
        </p:nvGraphicFramePr>
        <p:xfrm>
          <a:off x="261799" y="1468376"/>
          <a:ext cx="12280492" cy="7696432"/>
        </p:xfrm>
        <a:graphic>
          <a:graphicData uri="http://schemas.openxmlformats.org/drawingml/2006/table">
            <a:tbl>
              <a:tblPr firstRow="1" bandRow="1">
                <a:tableStyleId>{5C22544A-7EE6-4342-B048-85BDC9FD1C3A}</a:tableStyleId>
              </a:tblPr>
              <a:tblGrid>
                <a:gridCol w="1104278">
                  <a:extLst>
                    <a:ext uri="{9D8B030D-6E8A-4147-A177-3AD203B41FA5}">
                      <a16:colId xmlns:a16="http://schemas.microsoft.com/office/drawing/2014/main" val="907240035"/>
                    </a:ext>
                  </a:extLst>
                </a:gridCol>
                <a:gridCol w="1596602">
                  <a:extLst>
                    <a:ext uri="{9D8B030D-6E8A-4147-A177-3AD203B41FA5}">
                      <a16:colId xmlns:a16="http://schemas.microsoft.com/office/drawing/2014/main" val="3514930572"/>
                    </a:ext>
                  </a:extLst>
                </a:gridCol>
                <a:gridCol w="1596602">
                  <a:extLst>
                    <a:ext uri="{9D8B030D-6E8A-4147-A177-3AD203B41FA5}">
                      <a16:colId xmlns:a16="http://schemas.microsoft.com/office/drawing/2014/main" val="1634434665"/>
                    </a:ext>
                  </a:extLst>
                </a:gridCol>
                <a:gridCol w="1596602">
                  <a:extLst>
                    <a:ext uri="{9D8B030D-6E8A-4147-A177-3AD203B41FA5}">
                      <a16:colId xmlns:a16="http://schemas.microsoft.com/office/drawing/2014/main" val="2410363135"/>
                    </a:ext>
                  </a:extLst>
                </a:gridCol>
                <a:gridCol w="1596602">
                  <a:extLst>
                    <a:ext uri="{9D8B030D-6E8A-4147-A177-3AD203B41FA5}">
                      <a16:colId xmlns:a16="http://schemas.microsoft.com/office/drawing/2014/main" val="1207586746"/>
                    </a:ext>
                  </a:extLst>
                </a:gridCol>
                <a:gridCol w="1596602">
                  <a:extLst>
                    <a:ext uri="{9D8B030D-6E8A-4147-A177-3AD203B41FA5}">
                      <a16:colId xmlns:a16="http://schemas.microsoft.com/office/drawing/2014/main" val="3050758023"/>
                    </a:ext>
                  </a:extLst>
                </a:gridCol>
                <a:gridCol w="1596602">
                  <a:extLst>
                    <a:ext uri="{9D8B030D-6E8A-4147-A177-3AD203B41FA5}">
                      <a16:colId xmlns:a16="http://schemas.microsoft.com/office/drawing/2014/main" val="4290169373"/>
                    </a:ext>
                  </a:extLst>
                </a:gridCol>
                <a:gridCol w="1596602">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5514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solidFill>
                            <a:schemeClr val="tx1"/>
                          </a:solidFill>
                          <a:effectLst/>
                          <a:latin typeface="Mathlete Skinny" panose="00000400000000000000" pitchFamily="50" charset="0"/>
                        </a:rPr>
                        <a:t>Being Responsible</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900" dirty="0">
                        <a:solidFill>
                          <a:schemeClr val="tx1"/>
                        </a:solidFill>
                        <a:latin typeface="Candara"/>
                      </a:endParaRPr>
                    </a:p>
                    <a:p>
                      <a:pPr algn="l"/>
                      <a:endParaRPr lang="en-GB" sz="900" dirty="0">
                        <a:solidFill>
                          <a:schemeClr val="tx1"/>
                        </a:solidFill>
                        <a:latin typeface="Candara"/>
                      </a:endParaRPr>
                    </a:p>
                    <a:p>
                      <a:pPr algn="l"/>
                      <a:r>
                        <a:rPr lang="en-GB" sz="900" dirty="0">
                          <a:solidFill>
                            <a:schemeClr val="tx1"/>
                          </a:solidFill>
                          <a:latin typeface="Candara"/>
                        </a:rPr>
                        <a:t>F1 – Develop their sense of responsibility and sense of community </a:t>
                      </a:r>
                      <a:endParaRPr lang="en-GB" sz="900" dirty="0">
                        <a:solidFill>
                          <a:schemeClr val="tx1"/>
                        </a:solidFill>
                        <a:latin typeface="Candara" panose="020E0502030303020204" pitchFamily="34" charset="0"/>
                      </a:endParaRPr>
                    </a:p>
                    <a:p>
                      <a:pPr lvl="0" algn="l">
                        <a:buNone/>
                      </a:pPr>
                      <a:r>
                        <a:rPr lang="en-GB" sz="900" dirty="0">
                          <a:solidFill>
                            <a:schemeClr val="tx1"/>
                          </a:solidFill>
                          <a:latin typeface="Candara"/>
                        </a:rPr>
                        <a:t>F2 – Manage our own hygiene needs </a:t>
                      </a:r>
                    </a:p>
                    <a:p>
                      <a:pPr lvl="0" algn="l">
                        <a:buNone/>
                      </a:pPr>
                      <a:endParaRPr lang="en-GB" sz="900" dirty="0">
                        <a:solidFill>
                          <a:schemeClr val="tx1"/>
                        </a:solidFill>
                        <a:latin typeface="Candara"/>
                      </a:endParaRPr>
                    </a:p>
                    <a:p>
                      <a:pPr lvl="0" algn="l">
                        <a:buNone/>
                      </a:pPr>
                      <a:endParaRPr lang="en-GB" sz="900" dirty="0">
                        <a:solidFill>
                          <a:schemeClr val="tx1"/>
                        </a:solidFill>
                        <a:latin typeface="Candara"/>
                      </a:endParaRPr>
                    </a:p>
                    <a:p>
                      <a:pPr lvl="0" algn="l">
                        <a:buNone/>
                      </a:pPr>
                      <a:endParaRPr lang="en-GB" sz="900" dirty="0">
                        <a:solidFill>
                          <a:schemeClr val="tx1"/>
                        </a:solidFill>
                        <a:latin typeface="Candara"/>
                      </a:endParaRPr>
                    </a:p>
                    <a:p>
                      <a:pPr lvl="0" algn="l">
                        <a:buNone/>
                      </a:pPr>
                      <a:endParaRPr lang="en-GB" sz="900" dirty="0">
                        <a:solidFill>
                          <a:schemeClr val="tx1"/>
                        </a:solidFill>
                        <a:latin typeface="Candara"/>
                      </a:endParaRPr>
                    </a:p>
                    <a:p>
                      <a:pPr lvl="0" algn="l">
                        <a:buNone/>
                      </a:pPr>
                      <a:endParaRPr lang="en-GB" sz="900" dirty="0">
                        <a:solidFill>
                          <a:schemeClr val="tx1"/>
                        </a:solidFill>
                        <a:latin typeface="Candara"/>
                      </a:endParaRPr>
                    </a:p>
                    <a:p>
                      <a:pPr lvl="0" algn="l">
                        <a:buNone/>
                      </a:pPr>
                      <a:endParaRPr lang="en-GB" sz="900" dirty="0">
                        <a:solidFill>
                          <a:schemeClr val="tx1"/>
                        </a:solidFill>
                        <a:latin typeface="Candara"/>
                      </a:endParaRPr>
                    </a:p>
                    <a:p>
                      <a:pPr lvl="0" algn="l">
                        <a:buNone/>
                      </a:pPr>
                      <a:endParaRPr lang="en-GB" sz="900" dirty="0">
                        <a:solidFill>
                          <a:schemeClr val="tx1"/>
                        </a:solidFill>
                        <a:latin typeface="Candara"/>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dirty="0">
                          <a:solidFill>
                            <a:schemeClr val="tx1"/>
                          </a:solidFill>
                          <a:latin typeface="Candara" panose="020E0502030303020204" pitchFamily="34" charset="0"/>
                        </a:rPr>
                        <a:t>Water Spillages</a:t>
                      </a:r>
                    </a:p>
                    <a:p>
                      <a:pPr algn="l"/>
                      <a:r>
                        <a:rPr lang="en-GB" sz="900" dirty="0">
                          <a:solidFill>
                            <a:schemeClr val="tx1"/>
                          </a:solidFill>
                          <a:latin typeface="Candara" panose="020E0502030303020204" pitchFamily="34" charset="0"/>
                        </a:rPr>
                        <a:t>• know how you can help people around you</a:t>
                      </a:r>
                    </a:p>
                    <a:p>
                      <a:pPr algn="l"/>
                      <a:r>
                        <a:rPr lang="en-GB" sz="900" dirty="0">
                          <a:solidFill>
                            <a:schemeClr val="tx1"/>
                          </a:solidFill>
                          <a:latin typeface="Candara" panose="020E0502030303020204" pitchFamily="34" charset="0"/>
                        </a:rPr>
                        <a:t>• understand the types of things you are responsible for</a:t>
                      </a:r>
                    </a:p>
                    <a:p>
                      <a:pPr algn="l"/>
                      <a:r>
                        <a:rPr lang="en-GB" sz="900" dirty="0">
                          <a:solidFill>
                            <a:schemeClr val="tx1"/>
                          </a:solidFill>
                          <a:latin typeface="Candara" panose="020E0502030303020204" pitchFamily="34" charset="0"/>
                        </a:rPr>
                        <a:t>• know how and understand the importance of preventing accidents</a:t>
                      </a:r>
                    </a:p>
                    <a:p>
                      <a:pPr algn="l"/>
                      <a:r>
                        <a:rPr lang="en-GB" sz="900" dirty="0">
                          <a:solidFill>
                            <a:schemeClr val="tx1"/>
                          </a:solidFill>
                          <a:latin typeface="Candara" panose="020E0502030303020204" pitchFamily="34" charset="0"/>
                        </a:rPr>
                        <a:t>• be able to recognise the differences between being responsible and being</a:t>
                      </a:r>
                    </a:p>
                    <a:p>
                      <a:pPr algn="l"/>
                      <a:r>
                        <a:rPr lang="en-GB" sz="900" dirty="0">
                          <a:solidFill>
                            <a:schemeClr val="tx1"/>
                          </a:solidFill>
                          <a:latin typeface="Candara" panose="020E0502030303020204" pitchFamily="34" charset="0"/>
                        </a:rPr>
                        <a:t>Irresponsible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Practice Makes Perfect</a:t>
                      </a:r>
                    </a:p>
                    <a:p>
                      <a:pPr algn="l"/>
                      <a:r>
                        <a:rPr lang="en-GB" sz="900" b="0" dirty="0">
                          <a:solidFill>
                            <a:schemeClr val="tx1"/>
                          </a:solidFill>
                          <a:latin typeface="Candara" panose="020E0502030303020204" pitchFamily="34" charset="0"/>
                        </a:rPr>
                        <a:t>• be able to name ways you can improve in an activity or sport</a:t>
                      </a:r>
                    </a:p>
                    <a:p>
                      <a:pPr algn="l"/>
                      <a:r>
                        <a:rPr lang="en-GB" sz="900" b="0" dirty="0">
                          <a:solidFill>
                            <a:schemeClr val="tx1"/>
                          </a:solidFill>
                          <a:latin typeface="Candara" panose="020E0502030303020204" pitchFamily="34" charset="0"/>
                        </a:rPr>
                        <a:t>• understand the importance of trying hard and not giving up</a:t>
                      </a:r>
                    </a:p>
                    <a:p>
                      <a:pPr algn="l"/>
                      <a:r>
                        <a:rPr lang="en-GB" sz="900" b="0" dirty="0">
                          <a:solidFill>
                            <a:schemeClr val="tx1"/>
                          </a:solidFill>
                          <a:latin typeface="Candara" panose="020E0502030303020204" pitchFamily="34" charset="0"/>
                        </a:rPr>
                        <a:t>• be able to see the benefits of practising an activity or sport</a:t>
                      </a:r>
                    </a:p>
                    <a:p>
                      <a:pPr algn="l"/>
                      <a:r>
                        <a:rPr lang="en-GB" sz="900" b="0" dirty="0">
                          <a:solidFill>
                            <a:schemeClr val="tx1"/>
                          </a:solidFill>
                          <a:latin typeface="Candara" panose="020E0502030303020204" pitchFamily="34" charset="0"/>
                        </a:rPr>
                        <a:t>• be able to learn ways to set goals and work to reach them</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Stealing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understand the differences between borrowing and stealing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be able to describe how you might feel if something of yours is borrowed and not returned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know why it is wrong to steal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be able to understand the differences between being responsible and Irresponsible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Coming Home on Time</a:t>
                      </a:r>
                    </a:p>
                    <a:p>
                      <a:pPr algn="l"/>
                      <a:r>
                        <a:rPr lang="en-GB" sz="900" b="0">
                          <a:solidFill>
                            <a:schemeClr val="tx1"/>
                          </a:solidFill>
                          <a:latin typeface="Candara" panose="020E0502030303020204" pitchFamily="34" charset="0"/>
                        </a:rPr>
                        <a:t>• recognise the importance of</a:t>
                      </a:r>
                    </a:p>
                    <a:p>
                      <a:pPr algn="l"/>
                      <a:r>
                        <a:rPr lang="en-GB" sz="900" b="0">
                          <a:solidFill>
                            <a:schemeClr val="tx1"/>
                          </a:solidFill>
                          <a:latin typeface="Candara" panose="020E0502030303020204" pitchFamily="34" charset="0"/>
                        </a:rPr>
                        <a:t>behaving in a responsible manner in a range of situations</a:t>
                      </a:r>
                    </a:p>
                    <a:p>
                      <a:pPr algn="l"/>
                      <a:r>
                        <a:rPr lang="en-GB" sz="900" b="0">
                          <a:solidFill>
                            <a:schemeClr val="tx1"/>
                          </a:solidFill>
                          <a:latin typeface="Candara" panose="020E0502030303020204" pitchFamily="34" charset="0"/>
                        </a:rPr>
                        <a:t>• describe a range of situations where being on time is important</a:t>
                      </a:r>
                    </a:p>
                    <a:p>
                      <a:pPr algn="l"/>
                      <a:r>
                        <a:rPr lang="en-GB" sz="900" b="0">
                          <a:solidFill>
                            <a:schemeClr val="tx1"/>
                          </a:solidFill>
                          <a:latin typeface="Candara" panose="020E0502030303020204" pitchFamily="34" charset="0"/>
                        </a:rPr>
                        <a:t>• explain the importance of having rules in the home</a:t>
                      </a:r>
                    </a:p>
                    <a:p>
                      <a:pPr algn="l"/>
                      <a:r>
                        <a:rPr lang="en-GB" sz="900" b="0">
                          <a:solidFill>
                            <a:schemeClr val="tx1"/>
                          </a:solidFill>
                          <a:latin typeface="Candara" panose="020E0502030303020204" pitchFamily="34" charset="0"/>
                        </a:rPr>
                        <a:t>• describe ways that behaviour can be seen to be sensible and Responsible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solidFill>
                            <a:schemeClr val="tx1"/>
                          </a:solidFill>
                          <a:latin typeface="Candara" panose="020E0502030303020204" pitchFamily="34" charset="0"/>
                        </a:rPr>
                        <a:t>Looking out for others</a:t>
                      </a:r>
                    </a:p>
                    <a:p>
                      <a:pPr algn="l"/>
                      <a:r>
                        <a:rPr lang="en-GB" sz="900">
                          <a:solidFill>
                            <a:schemeClr val="tx1"/>
                          </a:solidFill>
                          <a:latin typeface="Candara" panose="020E0502030303020204" pitchFamily="34" charset="0"/>
                        </a:rPr>
                        <a:t>• recognise why we should take action when someone is being unkind</a:t>
                      </a:r>
                    </a:p>
                    <a:p>
                      <a:pPr algn="l"/>
                      <a:r>
                        <a:rPr lang="en-GB" sz="900">
                          <a:solidFill>
                            <a:schemeClr val="tx1"/>
                          </a:solidFill>
                          <a:latin typeface="Candara" panose="020E0502030303020204" pitchFamily="34" charset="0"/>
                        </a:rPr>
                        <a:t>• describe caring and considerate behaviour, including the importance of looking out for others</a:t>
                      </a:r>
                    </a:p>
                    <a:p>
                      <a:pPr algn="l"/>
                      <a:r>
                        <a:rPr lang="en-GB" sz="900">
                          <a:solidFill>
                            <a:schemeClr val="tx1"/>
                          </a:solidFill>
                          <a:latin typeface="Candara" panose="020E0502030303020204" pitchFamily="34" charset="0"/>
                        </a:rPr>
                        <a:t>• demonstrate why it is important to behave in an appropriate and responsible way</a:t>
                      </a:r>
                    </a:p>
                    <a:p>
                      <a:pPr algn="l"/>
                      <a:r>
                        <a:rPr lang="en-GB" sz="900">
                          <a:solidFill>
                            <a:schemeClr val="tx1"/>
                          </a:solidFill>
                          <a:latin typeface="Candara" panose="020E0502030303020204" pitchFamily="34" charset="0"/>
                        </a:rPr>
                        <a:t>• identify how making some</a:t>
                      </a:r>
                    </a:p>
                    <a:p>
                      <a:pPr algn="l"/>
                      <a:r>
                        <a:rPr lang="en-GB" sz="900">
                          <a:solidFill>
                            <a:schemeClr val="tx1"/>
                          </a:solidFill>
                          <a:latin typeface="Candara" panose="020E0502030303020204" pitchFamily="34" charset="0"/>
                        </a:rPr>
                        <a:t>choices can impact others’ lives in a negative way</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Stealing</a:t>
                      </a:r>
                    </a:p>
                    <a:p>
                      <a:pPr algn="l"/>
                      <a:r>
                        <a:rPr lang="en-GB" sz="900" b="0">
                          <a:solidFill>
                            <a:schemeClr val="tx1"/>
                          </a:solidFill>
                          <a:latin typeface="Candara" panose="020E0502030303020204" pitchFamily="34" charset="0"/>
                        </a:rPr>
                        <a:t>• explain what consent means</a:t>
                      </a:r>
                    </a:p>
                    <a:p>
                      <a:pPr algn="l"/>
                      <a:r>
                        <a:rPr lang="en-GB" sz="900" b="0">
                          <a:solidFill>
                            <a:schemeClr val="tx1"/>
                          </a:solidFill>
                          <a:latin typeface="Candara" panose="020E0502030303020204" pitchFamily="34" charset="0"/>
                        </a:rPr>
                        <a:t>• recognise the importance of being honest and not stealing</a:t>
                      </a:r>
                    </a:p>
                    <a:p>
                      <a:pPr algn="l"/>
                      <a:r>
                        <a:rPr lang="en-GB" sz="900" b="0">
                          <a:solidFill>
                            <a:schemeClr val="tx1"/>
                          </a:solidFill>
                          <a:latin typeface="Candara" panose="020E0502030303020204" pitchFamily="34" charset="0"/>
                        </a:rPr>
                        <a:t>• explain why it is important to have a trusting relationship</a:t>
                      </a:r>
                    </a:p>
                    <a:p>
                      <a:pPr algn="l"/>
                      <a:r>
                        <a:rPr lang="en-GB" sz="900" b="0">
                          <a:solidFill>
                            <a:schemeClr val="tx1"/>
                          </a:solidFill>
                          <a:latin typeface="Candara" panose="020E0502030303020204" pitchFamily="34" charset="0"/>
                        </a:rPr>
                        <a:t>between friends and family</a:t>
                      </a:r>
                    </a:p>
                    <a:p>
                      <a:pPr algn="l"/>
                      <a:r>
                        <a:rPr lang="en-GB" sz="900" b="0">
                          <a:solidFill>
                            <a:schemeClr val="tx1"/>
                          </a:solidFill>
                          <a:latin typeface="Candara" panose="020E0502030303020204" pitchFamily="34" charset="0"/>
                        </a:rPr>
                        <a:t>• identify how making some</a:t>
                      </a:r>
                    </a:p>
                    <a:p>
                      <a:pPr algn="l"/>
                      <a:r>
                        <a:rPr lang="en-GB" sz="900" b="0">
                          <a:solidFill>
                            <a:schemeClr val="tx1"/>
                          </a:solidFill>
                          <a:latin typeface="Candara" panose="020E0502030303020204" pitchFamily="34" charset="0"/>
                        </a:rPr>
                        <a:t>choices can impact others’ lives in a negative way</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320309"/>
                  </a:ext>
                </a:extLst>
              </a:tr>
              <a:tr h="479239">
                <a:tc>
                  <a:txBody>
                    <a:bodyPr/>
                    <a:lstStyle/>
                    <a:p>
                      <a:pPr algn="ctr"/>
                      <a:r>
                        <a:rPr lang="en-GB" sz="2400" b="0">
                          <a:solidFill>
                            <a:schemeClr val="tx1"/>
                          </a:solidFill>
                          <a:latin typeface="Mathlete Skinny" panose="00000400000000000000" pitchFamily="50" charset="0"/>
                        </a:rPr>
                        <a:t>Feelings and</a:t>
                      </a:r>
                    </a:p>
                    <a:p>
                      <a:pPr algn="ctr"/>
                      <a:r>
                        <a:rPr lang="en-GB" sz="2400" b="0">
                          <a:solidFill>
                            <a:schemeClr val="tx1"/>
                          </a:solidFill>
                          <a:latin typeface="Mathlete Skinny" panose="00000400000000000000" pitchFamily="50" charset="0"/>
                        </a:rPr>
                        <a:t>emotions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a:rPr>
                        <a:t>Early Emotions </a:t>
                      </a:r>
                    </a:p>
                    <a:p>
                      <a:pPr algn="l"/>
                      <a:r>
                        <a:rPr lang="en-GB" sz="900" b="0">
                          <a:solidFill>
                            <a:schemeClr val="tx1"/>
                          </a:solidFill>
                          <a:latin typeface="Candara"/>
                        </a:rPr>
                        <a:t>F1- talk about feelings using words like happy/sad</a:t>
                      </a:r>
                    </a:p>
                    <a:p>
                      <a:pPr lvl="0" algn="l">
                        <a:buNone/>
                      </a:pPr>
                      <a:r>
                        <a:rPr lang="en-GB" sz="900" b="0">
                          <a:solidFill>
                            <a:schemeClr val="tx1"/>
                          </a:solidFill>
                          <a:latin typeface="Candara"/>
                        </a:rPr>
                        <a:t>F2 – Express own feelings and feelings of others </a:t>
                      </a:r>
                    </a:p>
                    <a:p>
                      <a:pPr lvl="0" algn="l">
                        <a:buNone/>
                      </a:pPr>
                      <a:r>
                        <a:rPr lang="en-GB" sz="900" b="0">
                          <a:solidFill>
                            <a:schemeClr val="tx1"/>
                          </a:solidFill>
                          <a:latin typeface="Candara"/>
                        </a:rPr>
                        <a:t>Identify and moderate their own emotions</a:t>
                      </a:r>
                    </a:p>
                    <a:p>
                      <a:pPr lvl="0" algn="l">
                        <a:buNone/>
                      </a:pPr>
                      <a:r>
                        <a:rPr lang="en-GB" sz="900" b="0">
                          <a:solidFill>
                            <a:schemeClr val="tx1"/>
                          </a:solidFill>
                          <a:latin typeface="Candara"/>
                        </a:rPr>
                        <a:t>Show an understanding of own and others emotions.</a:t>
                      </a:r>
                    </a:p>
                    <a:p>
                      <a:pPr lvl="0" algn="l">
                        <a:buNone/>
                      </a:pPr>
                      <a:endParaRPr lang="en-GB" sz="900" b="0">
                        <a:solidFill>
                          <a:schemeClr val="tx1"/>
                        </a:solidFill>
                        <a:latin typeface="Candara"/>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Jealously</a:t>
                      </a:r>
                    </a:p>
                    <a:p>
                      <a:pPr algn="l"/>
                      <a:r>
                        <a:rPr lang="en-GB" sz="900" b="0">
                          <a:solidFill>
                            <a:schemeClr val="tx1"/>
                          </a:solidFill>
                          <a:latin typeface="Candara" panose="020E0502030303020204" pitchFamily="34" charset="0"/>
                        </a:rPr>
                        <a:t>• be able to recognise and name emotions and their physical effects</a:t>
                      </a:r>
                    </a:p>
                    <a:p>
                      <a:pPr algn="l"/>
                      <a:r>
                        <a:rPr lang="en-GB" sz="900" b="0">
                          <a:solidFill>
                            <a:schemeClr val="tx1"/>
                          </a:solidFill>
                          <a:latin typeface="Candara" panose="020E0502030303020204" pitchFamily="34" charset="0"/>
                        </a:rPr>
                        <a:t>• know the difference between pleasant and unpleasant emotions</a:t>
                      </a:r>
                    </a:p>
                    <a:p>
                      <a:pPr algn="l"/>
                      <a:r>
                        <a:rPr lang="en-GB" sz="900" b="0">
                          <a:solidFill>
                            <a:schemeClr val="tx1"/>
                          </a:solidFill>
                          <a:latin typeface="Candara" panose="020E0502030303020204" pitchFamily="34" charset="0"/>
                        </a:rPr>
                        <a:t>• learn a range of skills for coping with unpleasant / uncomfortable emotions</a:t>
                      </a:r>
                    </a:p>
                    <a:p>
                      <a:pPr algn="l"/>
                      <a:r>
                        <a:rPr lang="en-GB" sz="900" b="0">
                          <a:solidFill>
                            <a:schemeClr val="tx1"/>
                          </a:solidFill>
                          <a:latin typeface="Candara" panose="020E0502030303020204" pitchFamily="34" charset="0"/>
                        </a:rPr>
                        <a:t>• understand that feelings can be communicated with and without words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Candara" panose="020E0502030303020204" pitchFamily="34" charset="0"/>
                        </a:rPr>
                        <a:t>Worry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Candara" panose="020E0502030303020204" pitchFamily="34" charset="0"/>
                        </a:rPr>
                        <a:t>• be able to recognise and name emotions and their physical effects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Candara" panose="020E0502030303020204" pitchFamily="34" charset="0"/>
                        </a:rPr>
                        <a:t>• know the difference between pleasant and unpleasant emotions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Candara" panose="020E0502030303020204" pitchFamily="34" charset="0"/>
                        </a:rPr>
                        <a:t>• learn a range of skills for coping with unpleasant / uncomfortable emotions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Candara" panose="020E0502030303020204" pitchFamily="34" charset="0"/>
                        </a:rPr>
                        <a:t>• understand that feelings can be communicated with and without words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Grief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be able to recognise and name emotions and their physical effects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know the difference between pleasant and unpleasant emotions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learn a range of skills for coping with unpleasant / uncomfortable emotions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understand that feelings can be communicated with and without Words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Jealousy</a:t>
                      </a:r>
                    </a:p>
                    <a:p>
                      <a:pPr algn="l"/>
                      <a:r>
                        <a:rPr lang="en-GB" sz="900" b="0">
                          <a:solidFill>
                            <a:schemeClr val="tx1"/>
                          </a:solidFill>
                          <a:latin typeface="Candara" panose="020E0502030303020204" pitchFamily="34" charset="0"/>
                        </a:rPr>
                        <a:t>• recognise our thoughts, feelings, and emotions, and identify the differences between those that feel</a:t>
                      </a:r>
                    </a:p>
                    <a:p>
                      <a:pPr algn="l"/>
                      <a:r>
                        <a:rPr lang="en-GB" sz="900" b="0">
                          <a:solidFill>
                            <a:schemeClr val="tx1"/>
                          </a:solidFill>
                          <a:latin typeface="Candara" panose="020E0502030303020204" pitchFamily="34" charset="0"/>
                        </a:rPr>
                        <a:t>good and those that feel not so good</a:t>
                      </a:r>
                    </a:p>
                    <a:p>
                      <a:pPr algn="l"/>
                      <a:r>
                        <a:rPr lang="en-GB" sz="900" b="0">
                          <a:solidFill>
                            <a:schemeClr val="tx1"/>
                          </a:solidFill>
                          <a:latin typeface="Candara" panose="020E0502030303020204" pitchFamily="34" charset="0"/>
                        </a:rPr>
                        <a:t>• describe how we can support others who feel lonely, jealous, or upset</a:t>
                      </a:r>
                    </a:p>
                    <a:p>
                      <a:pPr algn="l"/>
                      <a:r>
                        <a:rPr lang="en-GB" sz="900" b="0">
                          <a:solidFill>
                            <a:schemeClr val="tx1"/>
                          </a:solidFill>
                          <a:latin typeface="Candara" panose="020E0502030303020204" pitchFamily="34" charset="0"/>
                        </a:rPr>
                        <a:t>• recognise that we can choose how we act on our emotions and understand that our choices and actions can affect ourselves and other people</a:t>
                      </a:r>
                    </a:p>
                    <a:p>
                      <a:pPr algn="l"/>
                      <a:r>
                        <a:rPr lang="en-GB" sz="900" b="0">
                          <a:solidFill>
                            <a:schemeClr val="tx1"/>
                          </a:solidFill>
                          <a:latin typeface="Candara" panose="020E0502030303020204" pitchFamily="34" charset="0"/>
                        </a:rPr>
                        <a:t>• demonstrate a range of strategies to help control and manage unpleasant / uncomfortable emotions, such as loneliness and jealousy</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Anger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recognise that everyone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experiences emotions and that these can have physical effects on our body, both pleasant and unpleasant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explain how feelings can be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communicated with or without words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recognise that we can choose how we act on our emotions and that our choices and actions can affect ourselves and other people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 demonstrate a range of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strategies to help control 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Manage unpleasant / uncomfortable emotions, such as anger</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Worry</a:t>
                      </a:r>
                    </a:p>
                    <a:p>
                      <a:pPr algn="l"/>
                      <a:r>
                        <a:rPr lang="en-GB" sz="900" b="0">
                          <a:solidFill>
                            <a:schemeClr val="tx1"/>
                          </a:solidFill>
                          <a:latin typeface="Candara" panose="020E0502030303020204" pitchFamily="34" charset="0"/>
                        </a:rPr>
                        <a:t>• recognise our thoughts, feelings, and emotions</a:t>
                      </a:r>
                    </a:p>
                    <a:p>
                      <a:pPr algn="l"/>
                      <a:r>
                        <a:rPr lang="en-GB" sz="900" b="0">
                          <a:solidFill>
                            <a:schemeClr val="tx1"/>
                          </a:solidFill>
                          <a:latin typeface="Candara" panose="020E0502030303020204" pitchFamily="34" charset="0"/>
                        </a:rPr>
                        <a:t>• identify how we can reduce our feeling of worry</a:t>
                      </a:r>
                    </a:p>
                    <a:p>
                      <a:pPr algn="l"/>
                      <a:r>
                        <a:rPr lang="en-GB" sz="900" b="0">
                          <a:solidFill>
                            <a:schemeClr val="tx1"/>
                          </a:solidFill>
                          <a:latin typeface="Candara" panose="020E0502030303020204" pitchFamily="34" charset="0"/>
                        </a:rPr>
                        <a:t>• explain how we can support</a:t>
                      </a:r>
                    </a:p>
                    <a:p>
                      <a:pPr algn="l"/>
                      <a:r>
                        <a:rPr lang="en-GB" sz="900" b="0">
                          <a:solidFill>
                            <a:schemeClr val="tx1"/>
                          </a:solidFill>
                          <a:latin typeface="Candara" panose="020E0502030303020204" pitchFamily="34" charset="0"/>
                        </a:rPr>
                        <a:t>others who feel worried</a:t>
                      </a:r>
                    </a:p>
                    <a:p>
                      <a:pPr algn="l"/>
                      <a:r>
                        <a:rPr lang="en-GB" sz="900" b="0">
                          <a:solidFill>
                            <a:schemeClr val="tx1"/>
                          </a:solidFill>
                          <a:latin typeface="Candara" panose="020E0502030303020204" pitchFamily="34" charset="0"/>
                        </a:rPr>
                        <a:t>• recognise that we can choose how we act on our emotions and that our choices and actions can affect ourselves and other people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9105839"/>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a:solidFill>
                            <a:schemeClr val="tx1"/>
                          </a:solidFill>
                          <a:latin typeface="Mathlete Skinny" panose="00000400000000000000" pitchFamily="50" charset="0"/>
                        </a:rPr>
                        <a:t>Computer Safety</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Computing Choices </a:t>
                      </a:r>
                    </a:p>
                    <a:p>
                      <a:pPr algn="l"/>
                      <a:r>
                        <a:rPr lang="en-GB" sz="900" b="0">
                          <a:solidFill>
                            <a:schemeClr val="tx1"/>
                          </a:solidFill>
                          <a:latin typeface="Candara" panose="020E0502030303020204" pitchFamily="34" charset="0"/>
                        </a:rPr>
                        <a:t>F1 – Increasingly follow rules and understand why they are important  </a:t>
                      </a:r>
                    </a:p>
                    <a:p>
                      <a:pPr algn="l"/>
                      <a:endParaRPr lang="en-GB" sz="900" b="0">
                        <a:solidFill>
                          <a:schemeClr val="tx1"/>
                        </a:solidFill>
                        <a:latin typeface="Candara" panose="020E0502030303020204" pitchFamily="34" charset="0"/>
                      </a:endParaRPr>
                    </a:p>
                    <a:p>
                      <a:pPr algn="l"/>
                      <a:r>
                        <a:rPr lang="en-GB" sz="900" b="0">
                          <a:solidFill>
                            <a:schemeClr val="tx1"/>
                          </a:solidFill>
                          <a:latin typeface="Candara" panose="020E0502030303020204" pitchFamily="34" charset="0"/>
                        </a:rPr>
                        <a:t>F2 – Know and talk about the different factors that support their overall health and wellbeing including sensible amounts of screen time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Online Bullying</a:t>
                      </a:r>
                    </a:p>
                    <a:p>
                      <a:pPr algn="l"/>
                      <a:r>
                        <a:rPr lang="en-GB" sz="900" b="0">
                          <a:solidFill>
                            <a:schemeClr val="tx1"/>
                          </a:solidFill>
                          <a:latin typeface="Candara" panose="020E0502030303020204" pitchFamily="34" charset="0"/>
                        </a:rPr>
                        <a:t>• understand how your online activity can affect others</a:t>
                      </a:r>
                    </a:p>
                    <a:p>
                      <a:pPr algn="l"/>
                      <a:r>
                        <a:rPr lang="en-GB" sz="900" b="0">
                          <a:solidFill>
                            <a:schemeClr val="tx1"/>
                          </a:solidFill>
                          <a:latin typeface="Candara" panose="020E0502030303020204" pitchFamily="34" charset="0"/>
                        </a:rPr>
                        <a:t>• be able to identify the positives and</a:t>
                      </a:r>
                    </a:p>
                    <a:p>
                      <a:pPr algn="l"/>
                      <a:r>
                        <a:rPr lang="en-GB" sz="900" b="0">
                          <a:solidFill>
                            <a:schemeClr val="tx1"/>
                          </a:solidFill>
                          <a:latin typeface="Candara" panose="020E0502030303020204" pitchFamily="34" charset="0"/>
                        </a:rPr>
                        <a:t>negatives of using technology</a:t>
                      </a:r>
                    </a:p>
                    <a:p>
                      <a:pPr algn="l"/>
                      <a:r>
                        <a:rPr lang="en-GB" sz="900" b="0">
                          <a:solidFill>
                            <a:schemeClr val="tx1"/>
                          </a:solidFill>
                          <a:latin typeface="Candara" panose="020E0502030303020204" pitchFamily="34" charset="0"/>
                        </a:rPr>
                        <a:t>• know who and how to ask for help</a:t>
                      </a:r>
                    </a:p>
                    <a:p>
                      <a:pPr algn="l"/>
                      <a:r>
                        <a:rPr lang="en-GB" sz="900" b="0">
                          <a:solidFill>
                            <a:schemeClr val="tx1"/>
                          </a:solidFill>
                          <a:latin typeface="Candara" panose="020E0502030303020204" pitchFamily="34" charset="0"/>
                        </a:rPr>
                        <a:t>• be able to recognise kind and unkind comments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Image Sharing</a:t>
                      </a:r>
                    </a:p>
                    <a:p>
                      <a:pPr algn="l"/>
                      <a:r>
                        <a:rPr lang="en-GB" sz="900" b="0">
                          <a:solidFill>
                            <a:schemeClr val="tx1"/>
                          </a:solidFill>
                          <a:latin typeface="Candara" panose="020E0502030303020204" pitchFamily="34" charset="0"/>
                        </a:rPr>
                        <a:t>• Understand how your online</a:t>
                      </a:r>
                    </a:p>
                    <a:p>
                      <a:pPr algn="l"/>
                      <a:r>
                        <a:rPr lang="en-GB" sz="900" b="0">
                          <a:solidFill>
                            <a:schemeClr val="tx1"/>
                          </a:solidFill>
                          <a:latin typeface="Candara" panose="020E0502030303020204" pitchFamily="34" charset="0"/>
                        </a:rPr>
                        <a:t>actions can affect others</a:t>
                      </a:r>
                    </a:p>
                    <a:p>
                      <a:pPr algn="l"/>
                      <a:r>
                        <a:rPr lang="en-GB" sz="900" b="0">
                          <a:solidFill>
                            <a:schemeClr val="tx1"/>
                          </a:solidFill>
                          <a:latin typeface="Candara" panose="020E0502030303020204" pitchFamily="34" charset="0"/>
                        </a:rPr>
                        <a:t>• Be able to name the positive and negative ways you can use technology</a:t>
                      </a:r>
                    </a:p>
                    <a:p>
                      <a:pPr algn="l"/>
                      <a:r>
                        <a:rPr lang="en-GB" sz="900" b="0">
                          <a:solidFill>
                            <a:schemeClr val="tx1"/>
                          </a:solidFill>
                          <a:latin typeface="Candara" panose="020E0502030303020204" pitchFamily="34" charset="0"/>
                        </a:rPr>
                        <a:t>• Know the risks of sharing images without permission</a:t>
                      </a:r>
                    </a:p>
                    <a:p>
                      <a:pPr algn="l"/>
                      <a:r>
                        <a:rPr lang="en-GB" sz="900" b="0">
                          <a:solidFill>
                            <a:schemeClr val="tx1"/>
                          </a:solidFill>
                          <a:latin typeface="Candara" panose="020E0502030303020204" pitchFamily="34" charset="0"/>
                        </a:rPr>
                        <a:t>• Understand the types of images that you should and should not post online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Making Friends Online</a:t>
                      </a:r>
                    </a:p>
                    <a:p>
                      <a:pPr algn="l"/>
                      <a:r>
                        <a:rPr lang="en-GB" sz="900" b="0" dirty="0">
                          <a:solidFill>
                            <a:schemeClr val="tx1"/>
                          </a:solidFill>
                          <a:latin typeface="Candara" panose="020E0502030303020204" pitchFamily="34" charset="0"/>
                        </a:rPr>
                        <a:t>• be able to identify possible dangers and consequences of talking to strangers online</a:t>
                      </a:r>
                    </a:p>
                    <a:p>
                      <a:pPr algn="l"/>
                      <a:r>
                        <a:rPr lang="en-GB" sz="900" b="0" dirty="0">
                          <a:solidFill>
                            <a:schemeClr val="tx1"/>
                          </a:solidFill>
                          <a:latin typeface="Candara" panose="020E0502030303020204" pitchFamily="34" charset="0"/>
                        </a:rPr>
                        <a:t>• know how to keep safe in online chatrooms</a:t>
                      </a:r>
                    </a:p>
                    <a:p>
                      <a:pPr algn="l"/>
                      <a:r>
                        <a:rPr lang="en-GB" sz="900" b="0" dirty="0">
                          <a:solidFill>
                            <a:schemeClr val="tx1"/>
                          </a:solidFill>
                          <a:latin typeface="Candara" panose="020E0502030303020204" pitchFamily="34" charset="0"/>
                        </a:rPr>
                        <a:t>• be able to name the positives and negatives of using technology</a:t>
                      </a:r>
                    </a:p>
                    <a:p>
                      <a:pPr algn="l"/>
                      <a:r>
                        <a:rPr lang="en-GB" sz="900" b="0" dirty="0">
                          <a:solidFill>
                            <a:schemeClr val="tx1"/>
                          </a:solidFill>
                          <a:latin typeface="Candara" panose="020E0502030303020204" pitchFamily="34" charset="0"/>
                        </a:rPr>
                        <a:t>• understand the difference between safe and risky choices online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Online Bullying</a:t>
                      </a:r>
                    </a:p>
                    <a:p>
                      <a:pPr algn="l"/>
                      <a:r>
                        <a:rPr lang="en-GB" sz="900" b="0">
                          <a:solidFill>
                            <a:schemeClr val="tx1"/>
                          </a:solidFill>
                          <a:latin typeface="Candara" panose="020E0502030303020204" pitchFamily="34" charset="0"/>
                        </a:rPr>
                        <a:t>• recognise the key values that are important in positive online relationships</a:t>
                      </a:r>
                    </a:p>
                    <a:p>
                      <a:pPr algn="l"/>
                      <a:r>
                        <a:rPr lang="en-GB" sz="900" b="0">
                          <a:solidFill>
                            <a:schemeClr val="tx1"/>
                          </a:solidFill>
                          <a:latin typeface="Candara" panose="020E0502030303020204" pitchFamily="34" charset="0"/>
                        </a:rPr>
                        <a:t>• identify the feelings and emotions that may arise from online bullying</a:t>
                      </a:r>
                    </a:p>
                    <a:p>
                      <a:pPr algn="l"/>
                      <a:r>
                        <a:rPr lang="en-GB" sz="900" b="0">
                          <a:solidFill>
                            <a:schemeClr val="tx1"/>
                          </a:solidFill>
                          <a:latin typeface="Candara" panose="020E0502030303020204" pitchFamily="34" charset="0"/>
                        </a:rPr>
                        <a:t>• develop coping strategies to use if we or someone we know is being bullied online</a:t>
                      </a:r>
                    </a:p>
                    <a:p>
                      <a:pPr algn="l"/>
                      <a:r>
                        <a:rPr lang="en-GB" sz="900" b="0">
                          <a:solidFill>
                            <a:schemeClr val="tx1"/>
                          </a:solidFill>
                          <a:latin typeface="Candara" panose="020E0502030303020204" pitchFamily="34" charset="0"/>
                        </a:rPr>
                        <a:t>• identify how and who to ask for Help</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Image sharing</a:t>
                      </a:r>
                    </a:p>
                    <a:p>
                      <a:pPr algn="l"/>
                      <a:r>
                        <a:rPr lang="en-GB" sz="900" b="0">
                          <a:solidFill>
                            <a:schemeClr val="tx1"/>
                          </a:solidFill>
                          <a:latin typeface="Candara" panose="020E0502030303020204" pitchFamily="34" charset="0"/>
                        </a:rPr>
                        <a:t>• list reasons for sharing images online</a:t>
                      </a:r>
                    </a:p>
                    <a:p>
                      <a:pPr algn="l"/>
                      <a:r>
                        <a:rPr lang="en-GB" sz="900" b="0">
                          <a:solidFill>
                            <a:schemeClr val="tx1"/>
                          </a:solidFill>
                          <a:latin typeface="Candara" panose="020E0502030303020204" pitchFamily="34" charset="0"/>
                        </a:rPr>
                        <a:t>• identify rules to follow when sharing images online</a:t>
                      </a:r>
                    </a:p>
                    <a:p>
                      <a:pPr algn="l"/>
                      <a:r>
                        <a:rPr lang="en-GB" sz="900" b="0">
                          <a:solidFill>
                            <a:schemeClr val="tx1"/>
                          </a:solidFill>
                          <a:latin typeface="Candara" panose="020E0502030303020204" pitchFamily="34" charset="0"/>
                        </a:rPr>
                        <a:t>• describe the positive and</a:t>
                      </a:r>
                    </a:p>
                    <a:p>
                      <a:pPr algn="l"/>
                      <a:r>
                        <a:rPr lang="en-GB" sz="900" b="0">
                          <a:solidFill>
                            <a:schemeClr val="tx1"/>
                          </a:solidFill>
                          <a:latin typeface="Candara" panose="020E0502030303020204" pitchFamily="34" charset="0"/>
                        </a:rPr>
                        <a:t>negative consequences of sharing images online</a:t>
                      </a:r>
                    </a:p>
                    <a:p>
                      <a:pPr algn="l"/>
                      <a:r>
                        <a:rPr lang="en-GB" sz="900" b="0">
                          <a:solidFill>
                            <a:schemeClr val="tx1"/>
                          </a:solidFill>
                          <a:latin typeface="Candara" panose="020E0502030303020204" pitchFamily="34" charset="0"/>
                        </a:rPr>
                        <a:t>• recognise possible influences and pressures to share images online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Making friends online</a:t>
                      </a:r>
                    </a:p>
                    <a:p>
                      <a:pPr algn="l"/>
                      <a:r>
                        <a:rPr lang="en-GB" sz="900" b="0" dirty="0">
                          <a:solidFill>
                            <a:schemeClr val="tx1"/>
                          </a:solidFill>
                          <a:latin typeface="Candara" panose="020E0502030303020204" pitchFamily="34" charset="0"/>
                        </a:rPr>
                        <a:t>• list the key applications that we may use now and in the future</a:t>
                      </a:r>
                    </a:p>
                    <a:p>
                      <a:pPr algn="l"/>
                      <a:r>
                        <a:rPr lang="en-GB" sz="900" b="0" dirty="0">
                          <a:solidFill>
                            <a:schemeClr val="tx1"/>
                          </a:solidFill>
                          <a:latin typeface="Candara" panose="020E0502030303020204" pitchFamily="34" charset="0"/>
                        </a:rPr>
                        <a:t>• know and understand why some applications have age restrictions</a:t>
                      </a:r>
                    </a:p>
                    <a:p>
                      <a:pPr algn="l"/>
                      <a:r>
                        <a:rPr lang="en-GB" sz="900" b="0" dirty="0">
                          <a:solidFill>
                            <a:schemeClr val="tx1"/>
                          </a:solidFill>
                          <a:latin typeface="Candara" panose="020E0502030303020204" pitchFamily="34" charset="0"/>
                        </a:rPr>
                        <a:t>• identify ways to keep yourself and others safe in a range of situations online and offline</a:t>
                      </a:r>
                    </a:p>
                    <a:p>
                      <a:pPr algn="l"/>
                      <a:r>
                        <a:rPr lang="en-GB" sz="900" b="0" dirty="0">
                          <a:solidFill>
                            <a:schemeClr val="tx1"/>
                          </a:solidFill>
                          <a:latin typeface="Candara" panose="020E0502030303020204" pitchFamily="34" charset="0"/>
                        </a:rPr>
                        <a:t>• recognise that people may not always be who they say they are online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7585426"/>
                  </a:ext>
                </a:extLst>
              </a:tr>
            </a:tbl>
          </a:graphicData>
        </a:graphic>
      </p:graphicFrame>
      <p:sp>
        <p:nvSpPr>
          <p:cNvPr id="3" name="TextBox 2">
            <a:extLst>
              <a:ext uri="{FF2B5EF4-FFF2-40B4-BE49-F238E27FC236}">
                <a16:creationId xmlns:a16="http://schemas.microsoft.com/office/drawing/2014/main" id="{A92687E7-5BC1-7536-8322-AAD4360D1FAC}"/>
              </a:ext>
            </a:extLst>
          </p:cNvPr>
          <p:cNvSpPr txBox="1"/>
          <p:nvPr/>
        </p:nvSpPr>
        <p:spPr>
          <a:xfrm>
            <a:off x="8599251" y="110872"/>
            <a:ext cx="4095669" cy="461665"/>
          </a:xfrm>
          <a:prstGeom prst="rect">
            <a:avLst/>
          </a:prstGeom>
          <a:noFill/>
        </p:spPr>
        <p:txBody>
          <a:bodyPr wrap="square" rtlCol="0">
            <a:spAutoFit/>
          </a:bodyPr>
          <a:lstStyle/>
          <a:p>
            <a:pPr algn="r"/>
            <a:r>
              <a:rPr lang="en-GB" sz="2400">
                <a:latin typeface="Blue Eye" pitchFamily="50" charset="0"/>
              </a:rPr>
              <a:t>Disciplinary Skills &amp; Knowledge</a:t>
            </a:r>
            <a:endParaRPr lang="en-GB" sz="7754">
              <a:latin typeface="Blue Eye" pitchFamily="50" charset="0"/>
            </a:endParaRPr>
          </a:p>
        </p:txBody>
      </p:sp>
      <p:pic>
        <p:nvPicPr>
          <p:cNvPr id="2" name="Picture 1">
            <a:extLst>
              <a:ext uri="{FF2B5EF4-FFF2-40B4-BE49-F238E27FC236}">
                <a16:creationId xmlns:a16="http://schemas.microsoft.com/office/drawing/2014/main" id="{78E240ED-B1E9-12ED-B698-BE60788289E1}"/>
              </a:ext>
            </a:extLst>
          </p:cNvPr>
          <p:cNvPicPr>
            <a:picLocks noChangeAspect="1"/>
          </p:cNvPicPr>
          <p:nvPr/>
        </p:nvPicPr>
        <p:blipFill>
          <a:blip r:embed="rId2"/>
          <a:stretch>
            <a:fillRect/>
          </a:stretch>
        </p:blipFill>
        <p:spPr>
          <a:xfrm>
            <a:off x="261799" y="352590"/>
            <a:ext cx="2956816" cy="463336"/>
          </a:xfrm>
          <a:prstGeom prst="rect">
            <a:avLst/>
          </a:prstGeom>
        </p:spPr>
      </p:pic>
    </p:spTree>
    <p:extLst>
      <p:ext uri="{BB962C8B-B14F-4D97-AF65-F5344CB8AC3E}">
        <p14:creationId xmlns:p14="http://schemas.microsoft.com/office/powerpoint/2010/main" val="2065597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39C525-5136-1B2C-87AD-CB778634FA19}"/>
              </a:ext>
            </a:extLst>
          </p:cNvPr>
          <p:cNvSpPr txBox="1"/>
          <p:nvPr/>
        </p:nvSpPr>
        <p:spPr>
          <a:xfrm>
            <a:off x="2057400" y="265011"/>
            <a:ext cx="10141333" cy="1015663"/>
          </a:xfrm>
          <a:prstGeom prst="rect">
            <a:avLst/>
          </a:prstGeom>
          <a:noFill/>
        </p:spPr>
        <p:txBody>
          <a:bodyPr wrap="square" rtlCol="0">
            <a:spAutoFit/>
          </a:bodyPr>
          <a:lstStyle/>
          <a:p>
            <a:pPr algn="r"/>
            <a:r>
              <a:rPr lang="en-GB" sz="6000" dirty="0">
                <a:latin typeface="Mathlete Skinny" panose="00000400000000000000" pitchFamily="50" charset="0"/>
              </a:rPr>
              <a:t>LIFE-Skills &amp; Knowledge of a 21</a:t>
            </a:r>
            <a:r>
              <a:rPr lang="en-GB" sz="6000" baseline="30000" dirty="0">
                <a:latin typeface="Mathlete Skinny" panose="00000400000000000000" pitchFamily="50" charset="0"/>
              </a:rPr>
              <a:t>st</a:t>
            </a:r>
            <a:r>
              <a:rPr lang="en-GB" sz="6000" dirty="0">
                <a:latin typeface="Mathlete Skinny" panose="00000400000000000000" pitchFamily="50" charset="0"/>
              </a:rPr>
              <a:t> Century Citizen</a:t>
            </a:r>
          </a:p>
        </p:txBody>
      </p:sp>
      <p:cxnSp>
        <p:nvCxnSpPr>
          <p:cNvPr id="8" name="Straight Connector 7">
            <a:extLst>
              <a:ext uri="{FF2B5EF4-FFF2-40B4-BE49-F238E27FC236}">
                <a16:creationId xmlns:a16="http://schemas.microsoft.com/office/drawing/2014/main" id="{E59EC6E5-EE97-6AFF-689C-236A0D944F49}"/>
              </a:ext>
            </a:extLst>
          </p:cNvPr>
          <p:cNvCxnSpPr>
            <a:cxnSpLocks/>
          </p:cNvCxnSpPr>
          <p:nvPr/>
        </p:nvCxnSpPr>
        <p:spPr>
          <a:xfrm flipH="1">
            <a:off x="1" y="1025551"/>
            <a:ext cx="338522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CC64A0F7-25BF-557F-0F52-587CD6AA94F4}"/>
              </a:ext>
            </a:extLst>
          </p:cNvPr>
          <p:cNvCxnSpPr>
            <a:cxnSpLocks/>
          </p:cNvCxnSpPr>
          <p:nvPr/>
        </p:nvCxnSpPr>
        <p:spPr>
          <a:xfrm flipH="1">
            <a:off x="12094906" y="1025551"/>
            <a:ext cx="699924"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524DB792-1255-31D5-FAB3-369DCAA34050}"/>
              </a:ext>
            </a:extLst>
          </p:cNvPr>
          <p:cNvGraphicFramePr>
            <a:graphicFrameLocks noGrp="1"/>
          </p:cNvGraphicFramePr>
          <p:nvPr>
            <p:extLst>
              <p:ext uri="{D42A27DB-BD31-4B8C-83A1-F6EECF244321}">
                <p14:modId xmlns:p14="http://schemas.microsoft.com/office/powerpoint/2010/main" val="39789757"/>
              </p:ext>
            </p:extLst>
          </p:nvPr>
        </p:nvGraphicFramePr>
        <p:xfrm>
          <a:off x="261799" y="1468376"/>
          <a:ext cx="12280492" cy="7970752"/>
        </p:xfrm>
        <a:graphic>
          <a:graphicData uri="http://schemas.openxmlformats.org/drawingml/2006/table">
            <a:tbl>
              <a:tblPr firstRow="1" bandRow="1">
                <a:tableStyleId>{5C22544A-7EE6-4342-B048-85BDC9FD1C3A}</a:tableStyleId>
              </a:tblPr>
              <a:tblGrid>
                <a:gridCol w="1104278">
                  <a:extLst>
                    <a:ext uri="{9D8B030D-6E8A-4147-A177-3AD203B41FA5}">
                      <a16:colId xmlns:a16="http://schemas.microsoft.com/office/drawing/2014/main" val="907240035"/>
                    </a:ext>
                  </a:extLst>
                </a:gridCol>
                <a:gridCol w="1596602">
                  <a:extLst>
                    <a:ext uri="{9D8B030D-6E8A-4147-A177-3AD203B41FA5}">
                      <a16:colId xmlns:a16="http://schemas.microsoft.com/office/drawing/2014/main" val="3514930572"/>
                    </a:ext>
                  </a:extLst>
                </a:gridCol>
                <a:gridCol w="1596602">
                  <a:extLst>
                    <a:ext uri="{9D8B030D-6E8A-4147-A177-3AD203B41FA5}">
                      <a16:colId xmlns:a16="http://schemas.microsoft.com/office/drawing/2014/main" val="1634434665"/>
                    </a:ext>
                  </a:extLst>
                </a:gridCol>
                <a:gridCol w="1596602">
                  <a:extLst>
                    <a:ext uri="{9D8B030D-6E8A-4147-A177-3AD203B41FA5}">
                      <a16:colId xmlns:a16="http://schemas.microsoft.com/office/drawing/2014/main" val="2410363135"/>
                    </a:ext>
                  </a:extLst>
                </a:gridCol>
                <a:gridCol w="1596602">
                  <a:extLst>
                    <a:ext uri="{9D8B030D-6E8A-4147-A177-3AD203B41FA5}">
                      <a16:colId xmlns:a16="http://schemas.microsoft.com/office/drawing/2014/main" val="1207586746"/>
                    </a:ext>
                  </a:extLst>
                </a:gridCol>
                <a:gridCol w="1596602">
                  <a:extLst>
                    <a:ext uri="{9D8B030D-6E8A-4147-A177-3AD203B41FA5}">
                      <a16:colId xmlns:a16="http://schemas.microsoft.com/office/drawing/2014/main" val="3050758023"/>
                    </a:ext>
                  </a:extLst>
                </a:gridCol>
                <a:gridCol w="1596602">
                  <a:extLst>
                    <a:ext uri="{9D8B030D-6E8A-4147-A177-3AD203B41FA5}">
                      <a16:colId xmlns:a16="http://schemas.microsoft.com/office/drawing/2014/main" val="4290169373"/>
                    </a:ext>
                  </a:extLst>
                </a:gridCol>
                <a:gridCol w="1596602">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5514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panose="00000400000000000000" pitchFamily="50" charset="0"/>
                        </a:rPr>
                        <a:t>Our World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effectLst/>
                          <a:latin typeface="Mathlete Skinny" panose="00000400000000000000" pitchFamily="50" charset="0"/>
                        </a:rPr>
                        <a:t>(</a:t>
                      </a:r>
                      <a:r>
                        <a:rPr lang="en-GB" sz="1600" b="0" i="0">
                          <a:solidFill>
                            <a:schemeClr val="tx1"/>
                          </a:solidFill>
                          <a:effectLst/>
                          <a:latin typeface="Mathlete Skinny" panose="00000400000000000000" pitchFamily="50" charset="0"/>
                        </a:rPr>
                        <a:t>Years 1-3)</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i="0" dirty="0">
                        <a:solidFill>
                          <a:schemeClr val="tx1"/>
                        </a:solidFill>
                        <a:effectLst/>
                        <a:latin typeface="Mathlete Skinny" panose="000004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panose="00000400000000000000" pitchFamily="50" charset="0"/>
                        </a:rPr>
                        <a:t>The Working World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effectLst/>
                          <a:latin typeface="Mathlete Skinny" panose="00000400000000000000" pitchFamily="50" charset="0"/>
                        </a:rPr>
                        <a:t>(Years 4-6)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dirty="0">
                          <a:solidFill>
                            <a:schemeClr val="tx1"/>
                          </a:solidFill>
                          <a:latin typeface="Candara" panose="020E0502030303020204" pitchFamily="34" charset="0"/>
                        </a:rPr>
                        <a:t>Understanding the World </a:t>
                      </a:r>
                    </a:p>
                    <a:p>
                      <a:pPr algn="l"/>
                      <a:r>
                        <a:rPr lang="en-GB" sz="900" dirty="0">
                          <a:solidFill>
                            <a:schemeClr val="tx1"/>
                          </a:solidFill>
                          <a:latin typeface="Candara" panose="020E0502030303020204" pitchFamily="34" charset="0"/>
                        </a:rPr>
                        <a:t>F1 – Begin to make sense of their own life story and family history</a:t>
                      </a:r>
                    </a:p>
                    <a:p>
                      <a:pPr algn="l"/>
                      <a:r>
                        <a:rPr lang="en-GB" sz="900" dirty="0">
                          <a:solidFill>
                            <a:schemeClr val="tx1"/>
                          </a:solidFill>
                          <a:latin typeface="Candara" panose="020E0502030303020204" pitchFamily="34" charset="0"/>
                        </a:rPr>
                        <a:t>Show interest in different occupations </a:t>
                      </a:r>
                    </a:p>
                    <a:p>
                      <a:pPr algn="l"/>
                      <a:r>
                        <a:rPr lang="en-GB" sz="900" dirty="0">
                          <a:solidFill>
                            <a:schemeClr val="tx1"/>
                          </a:solidFill>
                          <a:latin typeface="Candara" panose="020E0502030303020204" pitchFamily="34" charset="0"/>
                        </a:rPr>
                        <a:t>Begin to understand the need to respect and care for the natural environment and all living things </a:t>
                      </a:r>
                    </a:p>
                    <a:p>
                      <a:pPr algn="l"/>
                      <a:r>
                        <a:rPr lang="en-GB" sz="900" dirty="0">
                          <a:solidFill>
                            <a:schemeClr val="tx1"/>
                          </a:solidFill>
                          <a:latin typeface="Candara" panose="020E0502030303020204" pitchFamily="34" charset="0"/>
                        </a:rPr>
                        <a:t>Know that there are different countries and talk about the differences they have seen in paces or photos </a:t>
                      </a:r>
                    </a:p>
                    <a:p>
                      <a:pPr algn="l"/>
                      <a:r>
                        <a:rPr lang="en-GB" sz="900" dirty="0">
                          <a:solidFill>
                            <a:schemeClr val="tx1"/>
                          </a:solidFill>
                          <a:latin typeface="Candara" panose="020E0502030303020204" pitchFamily="34" charset="0"/>
                        </a:rPr>
                        <a:t>F2 – Talk about members of immediate family and community </a:t>
                      </a:r>
                    </a:p>
                    <a:p>
                      <a:pPr algn="l"/>
                      <a:r>
                        <a:rPr lang="en-GB" sz="900" dirty="0">
                          <a:solidFill>
                            <a:schemeClr val="tx1"/>
                          </a:solidFill>
                          <a:latin typeface="Candara" panose="020E0502030303020204" pitchFamily="34" charset="0"/>
                        </a:rPr>
                        <a:t>Name and describe people who are familiar to them </a:t>
                      </a:r>
                    </a:p>
                    <a:p>
                      <a:pPr algn="l"/>
                      <a:r>
                        <a:rPr lang="en-GB" sz="900" dirty="0">
                          <a:solidFill>
                            <a:schemeClr val="tx1"/>
                          </a:solidFill>
                          <a:latin typeface="Candara" panose="020E0502030303020204" pitchFamily="34" charset="0"/>
                        </a:rPr>
                        <a:t>Explore the natural world around them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solidFill>
                            <a:schemeClr val="tx1"/>
                          </a:solidFill>
                          <a:latin typeface="Candara" panose="020E0502030303020204" pitchFamily="34" charset="0"/>
                        </a:rPr>
                        <a:t>Growing in our World</a:t>
                      </a:r>
                    </a:p>
                    <a:p>
                      <a:pPr algn="l"/>
                      <a:r>
                        <a:rPr lang="en-GB" sz="900">
                          <a:solidFill>
                            <a:schemeClr val="tx1"/>
                          </a:solidFill>
                          <a:latin typeface="Candara" panose="020E0502030303020204" pitchFamily="34" charset="0"/>
                        </a:rPr>
                        <a:t>• understand the needs of a baby</a:t>
                      </a:r>
                    </a:p>
                    <a:p>
                      <a:pPr algn="l"/>
                      <a:r>
                        <a:rPr lang="en-GB" sz="900">
                          <a:solidFill>
                            <a:schemeClr val="tx1"/>
                          </a:solidFill>
                          <a:latin typeface="Candara" panose="020E0502030303020204" pitchFamily="34" charset="0"/>
                        </a:rPr>
                        <a:t>• be able to recognise what you can do for yourself now you are older</a:t>
                      </a:r>
                    </a:p>
                    <a:p>
                      <a:pPr algn="l"/>
                      <a:r>
                        <a:rPr lang="en-GB" sz="900">
                          <a:solidFill>
                            <a:schemeClr val="tx1"/>
                          </a:solidFill>
                          <a:latin typeface="Candara" panose="020E0502030303020204" pitchFamily="34" charset="0"/>
                        </a:rPr>
                        <a:t>• be able to describe the common features of family life</a:t>
                      </a:r>
                    </a:p>
                    <a:p>
                      <a:pPr algn="l"/>
                      <a:r>
                        <a:rPr lang="en-GB" sz="900">
                          <a:solidFill>
                            <a:schemeClr val="tx1"/>
                          </a:solidFill>
                          <a:latin typeface="Candara" panose="020E0502030303020204" pitchFamily="34" charset="0"/>
                        </a:rPr>
                        <a:t>• be able to recognise the ways in which your family is special and unique</a:t>
                      </a:r>
                    </a:p>
                    <a:p>
                      <a:pPr algn="l"/>
                      <a:endParaRPr lang="en-GB" sz="90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Living in our World</a:t>
                      </a:r>
                    </a:p>
                    <a:p>
                      <a:pPr algn="l"/>
                      <a:r>
                        <a:rPr lang="en-GB" sz="900" b="0">
                          <a:solidFill>
                            <a:schemeClr val="tx1"/>
                          </a:solidFill>
                          <a:latin typeface="Candara" panose="020E0502030303020204" pitchFamily="34" charset="0"/>
                        </a:rPr>
                        <a:t>• understand why we should look after living things</a:t>
                      </a:r>
                    </a:p>
                    <a:p>
                      <a:pPr algn="l"/>
                      <a:r>
                        <a:rPr lang="en-GB" sz="900" b="0">
                          <a:solidFill>
                            <a:schemeClr val="tx1"/>
                          </a:solidFill>
                          <a:latin typeface="Candara" panose="020E0502030303020204" pitchFamily="34" charset="0"/>
                        </a:rPr>
                        <a:t>• be able to identify how we can look after living things both inside and outside of the home</a:t>
                      </a:r>
                    </a:p>
                    <a:p>
                      <a:pPr algn="l"/>
                      <a:r>
                        <a:rPr lang="en-GB" sz="900" b="0">
                          <a:solidFill>
                            <a:schemeClr val="tx1"/>
                          </a:solidFill>
                          <a:latin typeface="Candara" panose="020E0502030303020204" pitchFamily="34" charset="0"/>
                        </a:rPr>
                        <a:t>• recognise why it is important to keep our communities and countryside clean</a:t>
                      </a:r>
                    </a:p>
                    <a:p>
                      <a:pPr algn="l"/>
                      <a:r>
                        <a:rPr lang="en-GB" sz="900" b="0">
                          <a:solidFill>
                            <a:schemeClr val="tx1"/>
                          </a:solidFill>
                          <a:latin typeface="Candara" panose="020E0502030303020204" pitchFamily="34" charset="0"/>
                        </a:rPr>
                        <a:t>• be able to encourage others to help keep their communities and countryside clean</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Looking After our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be able to explain the meaning of reduce, reuse, and recycle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recognise how we can help look after our planet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be able to identify how to reduce the amount of water and electricity we 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 understand how we can reduce our carbon footprint</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Chores at Home</a:t>
                      </a:r>
                    </a:p>
                    <a:p>
                      <a:pPr algn="l"/>
                      <a:r>
                        <a:rPr lang="en-GB" sz="900" b="0">
                          <a:solidFill>
                            <a:schemeClr val="tx1"/>
                          </a:solidFill>
                          <a:latin typeface="Candara" panose="020E0502030303020204" pitchFamily="34" charset="0"/>
                        </a:rPr>
                        <a:t>• identify ways in which we can help those who look after us</a:t>
                      </a:r>
                    </a:p>
                    <a:p>
                      <a:pPr algn="l"/>
                      <a:r>
                        <a:rPr lang="en-GB" sz="900" b="0">
                          <a:solidFill>
                            <a:schemeClr val="tx1"/>
                          </a:solidFill>
                          <a:latin typeface="Candara" panose="020E0502030303020204" pitchFamily="34" charset="0"/>
                        </a:rPr>
                        <a:t>• explain the positive impact of our actions</a:t>
                      </a:r>
                    </a:p>
                    <a:p>
                      <a:pPr algn="l"/>
                      <a:r>
                        <a:rPr lang="en-GB" sz="900" b="0">
                          <a:solidFill>
                            <a:schemeClr val="tx1"/>
                          </a:solidFill>
                          <a:latin typeface="Candara" panose="020E0502030303020204" pitchFamily="34" charset="0"/>
                        </a:rPr>
                        <a:t>• describe the ways in which we can contribute to our home, school and community</a:t>
                      </a:r>
                    </a:p>
                    <a:p>
                      <a:pPr algn="l"/>
                      <a:r>
                        <a:rPr lang="en-GB" sz="900" b="0">
                          <a:solidFill>
                            <a:schemeClr val="tx1"/>
                          </a:solidFill>
                          <a:latin typeface="Candara" panose="020E0502030303020204" pitchFamily="34" charset="0"/>
                        </a:rPr>
                        <a:t>• identify the skills we may need in our future job roles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solidFill>
                            <a:schemeClr val="tx1"/>
                          </a:solidFill>
                          <a:latin typeface="Candara" panose="020E0502030303020204" pitchFamily="34" charset="0"/>
                        </a:rPr>
                        <a:t>Enterprise</a:t>
                      </a:r>
                    </a:p>
                    <a:p>
                      <a:pPr algn="l"/>
                      <a:r>
                        <a:rPr lang="en-GB" sz="900">
                          <a:solidFill>
                            <a:schemeClr val="tx1"/>
                          </a:solidFill>
                          <a:latin typeface="Candara" panose="020E0502030303020204" pitchFamily="34" charset="0"/>
                        </a:rPr>
                        <a:t>• understand and explain why</a:t>
                      </a:r>
                    </a:p>
                    <a:p>
                      <a:pPr algn="l"/>
                      <a:r>
                        <a:rPr lang="en-GB" sz="900">
                          <a:solidFill>
                            <a:schemeClr val="tx1"/>
                          </a:solidFill>
                          <a:latin typeface="Candara" panose="020E0502030303020204" pitchFamily="34" charset="0"/>
                        </a:rPr>
                        <a:t>people might want to save money</a:t>
                      </a:r>
                    </a:p>
                    <a:p>
                      <a:pPr algn="l"/>
                      <a:r>
                        <a:rPr lang="en-GB" sz="900">
                          <a:solidFill>
                            <a:schemeClr val="tx1"/>
                          </a:solidFill>
                          <a:latin typeface="Candara" panose="020E0502030303020204" pitchFamily="34" charset="0"/>
                        </a:rPr>
                        <a:t>• identify ways in which you can help out at home</a:t>
                      </a:r>
                    </a:p>
                    <a:p>
                      <a:pPr algn="l"/>
                      <a:r>
                        <a:rPr lang="en-GB" sz="900">
                          <a:solidFill>
                            <a:schemeClr val="tx1"/>
                          </a:solidFill>
                          <a:latin typeface="Candara" panose="020E0502030303020204" pitchFamily="34" charset="0"/>
                        </a:rPr>
                        <a:t>• budget for items you would like to buy</a:t>
                      </a:r>
                    </a:p>
                    <a:p>
                      <a:pPr algn="l"/>
                      <a:r>
                        <a:rPr lang="en-GB" sz="900">
                          <a:solidFill>
                            <a:schemeClr val="tx1"/>
                          </a:solidFill>
                          <a:latin typeface="Candara" panose="020E0502030303020204" pitchFamily="34" charset="0"/>
                        </a:rPr>
                        <a:t>• recognise ways to make money and the early stages of enterprise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In app purchases</a:t>
                      </a:r>
                    </a:p>
                    <a:p>
                      <a:pPr algn="l"/>
                      <a:r>
                        <a:rPr lang="en-GB" sz="900" b="0">
                          <a:solidFill>
                            <a:schemeClr val="tx1"/>
                          </a:solidFill>
                          <a:latin typeface="Candara" panose="020E0502030303020204" pitchFamily="34" charset="0"/>
                        </a:rPr>
                        <a:t>• know and understand various money-related terms</a:t>
                      </a:r>
                    </a:p>
                    <a:p>
                      <a:pPr algn="l"/>
                      <a:r>
                        <a:rPr lang="en-GB" sz="900" b="0">
                          <a:solidFill>
                            <a:schemeClr val="tx1"/>
                          </a:solidFill>
                          <a:latin typeface="Candara" panose="020E0502030303020204" pitchFamily="34" charset="0"/>
                        </a:rPr>
                        <a:t>• recognise some of the ways in which we can spend money via technology</a:t>
                      </a:r>
                    </a:p>
                    <a:p>
                      <a:pPr algn="l"/>
                      <a:r>
                        <a:rPr lang="en-GB" sz="900" b="0">
                          <a:solidFill>
                            <a:schemeClr val="tx1"/>
                          </a:solidFill>
                          <a:latin typeface="Candara" panose="020E0502030303020204" pitchFamily="34" charset="0"/>
                        </a:rPr>
                        <a:t>• describe the potential impact of spending money without permission</a:t>
                      </a:r>
                    </a:p>
                    <a:p>
                      <a:pPr algn="l"/>
                      <a:r>
                        <a:rPr lang="en-GB" sz="900" b="0">
                          <a:solidFill>
                            <a:schemeClr val="tx1"/>
                          </a:solidFill>
                          <a:latin typeface="Candara" panose="020E0502030303020204" pitchFamily="34" charset="0"/>
                        </a:rPr>
                        <a:t>• identify strategies to save money</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320309"/>
                  </a:ext>
                </a:extLst>
              </a:tr>
              <a:tr h="479239">
                <a:tc>
                  <a:txBody>
                    <a:bodyPr/>
                    <a:lstStyle/>
                    <a:p>
                      <a:pPr algn="ctr"/>
                      <a:r>
                        <a:rPr lang="en-GB" sz="1800" b="0" dirty="0">
                          <a:solidFill>
                            <a:schemeClr val="tx1"/>
                          </a:solidFill>
                          <a:latin typeface="Mathlete Skinny" panose="00000400000000000000" pitchFamily="50" charset="0"/>
                        </a:rPr>
                        <a:t>HAZARD WATCH</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Is our play safe? </a:t>
                      </a:r>
                    </a:p>
                    <a:p>
                      <a:pPr algn="l"/>
                      <a:r>
                        <a:rPr lang="en-GB" sz="900" b="0">
                          <a:solidFill>
                            <a:schemeClr val="tx1"/>
                          </a:solidFill>
                          <a:latin typeface="Candara" panose="020E0502030303020204" pitchFamily="34" charset="0"/>
                        </a:rPr>
                        <a:t>F1 – Increasingly follows rules understanding why they are important </a:t>
                      </a:r>
                    </a:p>
                    <a:p>
                      <a:pPr algn="l"/>
                      <a:r>
                        <a:rPr lang="en-GB" sz="900" b="0">
                          <a:solidFill>
                            <a:schemeClr val="tx1"/>
                          </a:solidFill>
                          <a:latin typeface="Candara" panose="020E0502030303020204" pitchFamily="34" charset="0"/>
                        </a:rPr>
                        <a:t>F2 – Negotiate space and obstacles safely with consideration for themselves and others </a:t>
                      </a:r>
                    </a:p>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Is it safe to eat or drink?</a:t>
                      </a:r>
                    </a:p>
                    <a:p>
                      <a:pPr algn="l"/>
                      <a:r>
                        <a:rPr lang="en-GB" sz="900" b="0" dirty="0">
                          <a:solidFill>
                            <a:schemeClr val="tx1"/>
                          </a:solidFill>
                          <a:latin typeface="Candara" panose="020E0502030303020204" pitchFamily="34" charset="0"/>
                        </a:rPr>
                        <a:t>• know what food and drink items are safe or unsafe to eat or drink</a:t>
                      </a:r>
                    </a:p>
                    <a:p>
                      <a:pPr algn="l"/>
                      <a:r>
                        <a:rPr lang="en-GB" sz="900" b="0" dirty="0">
                          <a:solidFill>
                            <a:schemeClr val="tx1"/>
                          </a:solidFill>
                          <a:latin typeface="Candara" panose="020E0502030303020204" pitchFamily="34" charset="0"/>
                        </a:rPr>
                        <a:t>• be able to name dangers that can affect others, for example younger siblings</a:t>
                      </a:r>
                    </a:p>
                    <a:p>
                      <a:pPr algn="l"/>
                      <a:r>
                        <a:rPr lang="en-GB" sz="900" b="0" dirty="0">
                          <a:solidFill>
                            <a:schemeClr val="tx1"/>
                          </a:solidFill>
                          <a:latin typeface="Candara" panose="020E0502030303020204" pitchFamily="34" charset="0"/>
                        </a:rPr>
                        <a:t>Fire safety </a:t>
                      </a:r>
                    </a:p>
                    <a:p>
                      <a:pPr algn="l"/>
                      <a:r>
                        <a:rPr lang="en-GB" sz="900" b="0" dirty="0">
                          <a:solidFill>
                            <a:schemeClr val="tx1"/>
                          </a:solidFill>
                          <a:latin typeface="Candara" panose="020E0502030303020204" pitchFamily="34" charset="0"/>
                        </a:rPr>
                        <a:t>To know the importance of the emergency services</a:t>
                      </a:r>
                    </a:p>
                    <a:p>
                      <a:pPr algn="l"/>
                      <a:r>
                        <a:rPr lang="en-GB" sz="900" b="0" dirty="0">
                          <a:solidFill>
                            <a:schemeClr val="tx1"/>
                          </a:solidFill>
                          <a:latin typeface="Candara" panose="020E0502030303020204" pitchFamily="34" charset="0"/>
                        </a:rPr>
                        <a:t>To know I am responsible for taking actions to keep others safe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t>Is it safe to play with?</a:t>
                      </a:r>
                    </a:p>
                    <a:p>
                      <a:pPr algn="l"/>
                      <a:r>
                        <a:rPr lang="en-GB" sz="900" b="0" dirty="0">
                          <a:solidFill>
                            <a:schemeClr val="tx1"/>
                          </a:solidFill>
                          <a:latin typeface="Candara" panose="020E0502030303020204" pitchFamily="34" charset="0"/>
                        </a:rPr>
                        <a:t>• know what items are safe to play with and what items are unsafe to play with</a:t>
                      </a:r>
                    </a:p>
                    <a:p>
                      <a:pPr algn="l"/>
                      <a:r>
                        <a:rPr lang="en-GB" sz="900" b="0" dirty="0">
                          <a:solidFill>
                            <a:schemeClr val="tx1"/>
                          </a:solidFill>
                          <a:latin typeface="Candara" panose="020E0502030303020204" pitchFamily="34" charset="0"/>
                        </a:rPr>
                        <a:t>• be able to name potential dangers in different environments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extLst>
                  <a:ext uri="{0D108BD9-81ED-4DB2-BD59-A6C34878D82A}">
                    <a16:rowId xmlns:a16="http://schemas.microsoft.com/office/drawing/2014/main" val="2099105839"/>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latin typeface="Mathlete Skinny" panose="00000400000000000000" pitchFamily="50" charset="0"/>
                        </a:rPr>
                        <a:t>A World Without Judgement</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Wonderful World </a:t>
                      </a:r>
                    </a:p>
                    <a:p>
                      <a:pPr algn="l"/>
                      <a:r>
                        <a:rPr lang="en-GB" sz="900" b="0">
                          <a:solidFill>
                            <a:schemeClr val="tx1"/>
                          </a:solidFill>
                          <a:latin typeface="Candara" panose="020E0502030303020204" pitchFamily="34" charset="0"/>
                        </a:rPr>
                        <a:t>F1 –Continue to develop positive attitudes about the differences between people </a:t>
                      </a:r>
                    </a:p>
                    <a:p>
                      <a:pPr algn="l"/>
                      <a:r>
                        <a:rPr lang="en-GB" sz="900" b="0">
                          <a:solidFill>
                            <a:schemeClr val="tx1"/>
                          </a:solidFill>
                          <a:latin typeface="Candara" panose="020E0502030303020204" pitchFamily="34" charset="0"/>
                        </a:rPr>
                        <a:t>F2- Understand some places are special to members of their community </a:t>
                      </a:r>
                    </a:p>
                    <a:p>
                      <a:pPr algn="l"/>
                      <a:r>
                        <a:rPr lang="en-GB" sz="900" b="0">
                          <a:solidFill>
                            <a:schemeClr val="tx1"/>
                          </a:solidFill>
                          <a:latin typeface="Candara" panose="020E0502030303020204" pitchFamily="34" charset="0"/>
                        </a:rPr>
                        <a:t>Recognise some environments are different to the one in which they live </a:t>
                      </a:r>
                    </a:p>
                    <a:p>
                      <a:pPr algn="l"/>
                      <a:r>
                        <a:rPr lang="en-GB" sz="900" b="0">
                          <a:solidFill>
                            <a:schemeClr val="tx1"/>
                          </a:solidFill>
                          <a:latin typeface="Candara" panose="020E0502030303020204" pitchFamily="34" charset="0"/>
                        </a:rPr>
                        <a:t>Recognise that different people have different beliefs and celebrate in different ways </a:t>
                      </a:r>
                    </a:p>
                    <a:p>
                      <a:pPr algn="l"/>
                      <a:r>
                        <a:rPr lang="en-GB" sz="900" b="0">
                          <a:solidFill>
                            <a:schemeClr val="tx1"/>
                          </a:solidFill>
                          <a:latin typeface="Candara" panose="020E0502030303020204" pitchFamily="34" charset="0"/>
                        </a:rPr>
                        <a:t>Know some similarities and differences between different religious and cultural communities in this country.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900" b="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r>
                        <a:rPr lang="en-GB" sz="900" b="0">
                          <a:solidFill>
                            <a:schemeClr val="tx1"/>
                          </a:solidFill>
                          <a:latin typeface="Candara" panose="020E0502030303020204" pitchFamily="34" charset="0"/>
                        </a:rPr>
                        <a:t>Breaking down Barriers</a:t>
                      </a:r>
                    </a:p>
                    <a:p>
                      <a:pPr algn="l"/>
                      <a:r>
                        <a:rPr lang="en-GB" sz="900" b="0">
                          <a:solidFill>
                            <a:schemeClr val="tx1"/>
                          </a:solidFill>
                          <a:latin typeface="Candara" panose="020E0502030303020204" pitchFamily="34" charset="0"/>
                        </a:rPr>
                        <a:t>• recognise positive attributes in others</a:t>
                      </a:r>
                    </a:p>
                    <a:p>
                      <a:pPr algn="l"/>
                      <a:r>
                        <a:rPr lang="en-GB" sz="900" b="0">
                          <a:solidFill>
                            <a:schemeClr val="tx1"/>
                          </a:solidFill>
                          <a:latin typeface="Candara" panose="020E0502030303020204" pitchFamily="34" charset="0"/>
                        </a:rPr>
                        <a:t>• explain why being different is okay</a:t>
                      </a:r>
                    </a:p>
                    <a:p>
                      <a:pPr algn="l"/>
                      <a:r>
                        <a:rPr lang="en-GB" sz="900" b="0">
                          <a:solidFill>
                            <a:schemeClr val="tx1"/>
                          </a:solidFill>
                          <a:latin typeface="Candara" panose="020E0502030303020204" pitchFamily="34" charset="0"/>
                        </a:rPr>
                        <a:t>• recognise your own strengths and goals, and understand that these may be different from those around</a:t>
                      </a:r>
                    </a:p>
                    <a:p>
                      <a:pPr algn="l"/>
                      <a:r>
                        <a:rPr lang="en-GB" sz="900" b="0">
                          <a:solidFill>
                            <a:schemeClr val="tx1"/>
                          </a:solidFill>
                          <a:latin typeface="Candara" panose="020E0502030303020204" pitchFamily="34" charset="0"/>
                        </a:rPr>
                        <a:t>you</a:t>
                      </a:r>
                    </a:p>
                    <a:p>
                      <a:pPr algn="l"/>
                      <a:r>
                        <a:rPr lang="en-GB" sz="900" b="0">
                          <a:solidFill>
                            <a:schemeClr val="tx1"/>
                          </a:solidFill>
                          <a:latin typeface="Candara" panose="020E0502030303020204" pitchFamily="34" charset="0"/>
                        </a:rPr>
                        <a:t>• identify some of the ways we can overcome barriers and promote equality</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Inclusion and Acceptance</a:t>
                      </a:r>
                    </a:p>
                    <a:p>
                      <a:pPr algn="l"/>
                      <a:r>
                        <a:rPr lang="en-GB" sz="900" b="0">
                          <a:solidFill>
                            <a:schemeClr val="tx1"/>
                          </a:solidFill>
                          <a:latin typeface="Candara" panose="020E0502030303020204" pitchFamily="34" charset="0"/>
                        </a:rPr>
                        <a:t>•identify some of the ways in</a:t>
                      </a:r>
                    </a:p>
                    <a:p>
                      <a:pPr algn="l"/>
                      <a:r>
                        <a:rPr lang="en-GB" sz="900" b="0">
                          <a:solidFill>
                            <a:schemeClr val="tx1"/>
                          </a:solidFill>
                          <a:latin typeface="Candara" panose="020E0502030303020204" pitchFamily="34" charset="0"/>
                        </a:rPr>
                        <a:t>which we are different and</a:t>
                      </a:r>
                    </a:p>
                    <a:p>
                      <a:pPr algn="l"/>
                      <a:r>
                        <a:rPr lang="en-GB" sz="900" b="0">
                          <a:solidFill>
                            <a:schemeClr val="tx1"/>
                          </a:solidFill>
                          <a:latin typeface="Candara" panose="020E0502030303020204" pitchFamily="34" charset="0"/>
                        </a:rPr>
                        <a:t>unique</a:t>
                      </a:r>
                    </a:p>
                    <a:p>
                      <a:pPr algn="l"/>
                      <a:r>
                        <a:rPr lang="en-GB" sz="900" b="0">
                          <a:solidFill>
                            <a:schemeClr val="tx1"/>
                          </a:solidFill>
                          <a:latin typeface="Candara" panose="020E0502030303020204" pitchFamily="34" charset="0"/>
                        </a:rPr>
                        <a:t>• explain some of the elements which help us to have a diverse community</a:t>
                      </a:r>
                    </a:p>
                    <a:p>
                      <a:pPr algn="l"/>
                      <a:r>
                        <a:rPr lang="en-GB" sz="900" b="0">
                          <a:solidFill>
                            <a:schemeClr val="tx1"/>
                          </a:solidFill>
                          <a:latin typeface="Candara" panose="020E0502030303020204" pitchFamily="34" charset="0"/>
                        </a:rPr>
                        <a:t>• describe strategies to overcome barriers and promote diversity and inclusion</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British Values</a:t>
                      </a:r>
                    </a:p>
                    <a:p>
                      <a:pPr algn="l"/>
                      <a:r>
                        <a:rPr lang="en-GB" sz="900" b="0" dirty="0">
                          <a:solidFill>
                            <a:schemeClr val="tx1"/>
                          </a:solidFill>
                          <a:latin typeface="Candara" panose="020E0502030303020204" pitchFamily="34" charset="0"/>
                        </a:rPr>
                        <a:t>• understand that there are a wide range of religions and beliefs in the UK</a:t>
                      </a:r>
                    </a:p>
                    <a:p>
                      <a:pPr algn="l"/>
                      <a:r>
                        <a:rPr lang="en-GB" sz="900" b="0" dirty="0">
                          <a:solidFill>
                            <a:schemeClr val="tx1"/>
                          </a:solidFill>
                          <a:latin typeface="Candara" panose="020E0502030303020204" pitchFamily="34" charset="0"/>
                        </a:rPr>
                        <a:t>• explain each of the British values</a:t>
                      </a:r>
                    </a:p>
                    <a:p>
                      <a:pPr algn="l"/>
                      <a:r>
                        <a:rPr lang="en-GB" sz="900" b="0" dirty="0">
                          <a:solidFill>
                            <a:schemeClr val="tx1"/>
                          </a:solidFill>
                          <a:latin typeface="Candara" panose="020E0502030303020204" pitchFamily="34" charset="0"/>
                        </a:rPr>
                        <a:t>• create a range of values for your educational setting</a:t>
                      </a:r>
                    </a:p>
                    <a:p>
                      <a:pPr algn="l"/>
                      <a:r>
                        <a:rPr lang="en-GB" sz="900" b="0" dirty="0">
                          <a:solidFill>
                            <a:schemeClr val="tx1"/>
                          </a:solidFill>
                          <a:latin typeface="Candara" panose="020E0502030303020204" pitchFamily="34" charset="0"/>
                        </a:rPr>
                        <a:t>• explain how all religions can live in cohesion</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7585426"/>
                  </a:ext>
                </a:extLst>
              </a:tr>
            </a:tbl>
          </a:graphicData>
        </a:graphic>
      </p:graphicFrame>
      <p:sp>
        <p:nvSpPr>
          <p:cNvPr id="3" name="TextBox 2">
            <a:extLst>
              <a:ext uri="{FF2B5EF4-FFF2-40B4-BE49-F238E27FC236}">
                <a16:creationId xmlns:a16="http://schemas.microsoft.com/office/drawing/2014/main" id="{A92687E7-5BC1-7536-8322-AAD4360D1FAC}"/>
              </a:ext>
            </a:extLst>
          </p:cNvPr>
          <p:cNvSpPr txBox="1"/>
          <p:nvPr/>
        </p:nvSpPr>
        <p:spPr>
          <a:xfrm>
            <a:off x="8599251" y="110872"/>
            <a:ext cx="4095669" cy="461665"/>
          </a:xfrm>
          <a:prstGeom prst="rect">
            <a:avLst/>
          </a:prstGeom>
          <a:noFill/>
        </p:spPr>
        <p:txBody>
          <a:bodyPr wrap="square" rtlCol="0">
            <a:spAutoFit/>
          </a:bodyPr>
          <a:lstStyle/>
          <a:p>
            <a:pPr algn="r"/>
            <a:r>
              <a:rPr lang="en-GB" sz="2400">
                <a:latin typeface="Blue Eye" pitchFamily="50" charset="0"/>
              </a:rPr>
              <a:t>Disciplinary Skills &amp; Knowledge</a:t>
            </a:r>
            <a:endParaRPr lang="en-GB" sz="7754">
              <a:latin typeface="Blue Eye" pitchFamily="50" charset="0"/>
            </a:endParaRPr>
          </a:p>
        </p:txBody>
      </p:sp>
      <p:pic>
        <p:nvPicPr>
          <p:cNvPr id="2" name="Picture 1">
            <a:extLst>
              <a:ext uri="{FF2B5EF4-FFF2-40B4-BE49-F238E27FC236}">
                <a16:creationId xmlns:a16="http://schemas.microsoft.com/office/drawing/2014/main" id="{3227C996-A650-D41D-8D33-288334474BBE}"/>
              </a:ext>
            </a:extLst>
          </p:cNvPr>
          <p:cNvPicPr>
            <a:picLocks noChangeAspect="1"/>
          </p:cNvPicPr>
          <p:nvPr/>
        </p:nvPicPr>
        <p:blipFill>
          <a:blip r:embed="rId2"/>
          <a:stretch>
            <a:fillRect/>
          </a:stretch>
        </p:blipFill>
        <p:spPr>
          <a:xfrm>
            <a:off x="261799" y="292796"/>
            <a:ext cx="2956816" cy="463336"/>
          </a:xfrm>
          <a:prstGeom prst="rect">
            <a:avLst/>
          </a:prstGeom>
        </p:spPr>
      </p:pic>
    </p:spTree>
    <p:extLst>
      <p:ext uri="{BB962C8B-B14F-4D97-AF65-F5344CB8AC3E}">
        <p14:creationId xmlns:p14="http://schemas.microsoft.com/office/powerpoint/2010/main" val="2775798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39C525-5136-1B2C-87AD-CB778634FA19}"/>
              </a:ext>
            </a:extLst>
          </p:cNvPr>
          <p:cNvSpPr txBox="1"/>
          <p:nvPr/>
        </p:nvSpPr>
        <p:spPr>
          <a:xfrm>
            <a:off x="2382253" y="265011"/>
            <a:ext cx="9816480" cy="1015663"/>
          </a:xfrm>
          <a:prstGeom prst="rect">
            <a:avLst/>
          </a:prstGeom>
          <a:noFill/>
        </p:spPr>
        <p:txBody>
          <a:bodyPr wrap="square" rtlCol="0">
            <a:spAutoFit/>
          </a:bodyPr>
          <a:lstStyle/>
          <a:p>
            <a:pPr algn="r"/>
            <a:r>
              <a:rPr lang="en-GB" sz="6000">
                <a:latin typeface="Mathlete Skinny" panose="00000400000000000000" pitchFamily="50" charset="0"/>
              </a:rPr>
              <a:t>Vocabulary Progression of a 21</a:t>
            </a:r>
            <a:r>
              <a:rPr lang="en-GB" sz="6000" baseline="30000">
                <a:latin typeface="Mathlete Skinny" panose="00000400000000000000" pitchFamily="50" charset="0"/>
              </a:rPr>
              <a:t>st</a:t>
            </a:r>
            <a:r>
              <a:rPr lang="en-GB" sz="6000">
                <a:latin typeface="Mathlete Skinny" panose="00000400000000000000" pitchFamily="50" charset="0"/>
              </a:rPr>
              <a:t> Century Citizen</a:t>
            </a:r>
          </a:p>
        </p:txBody>
      </p:sp>
      <p:cxnSp>
        <p:nvCxnSpPr>
          <p:cNvPr id="8" name="Straight Connector 7">
            <a:extLst>
              <a:ext uri="{FF2B5EF4-FFF2-40B4-BE49-F238E27FC236}">
                <a16:creationId xmlns:a16="http://schemas.microsoft.com/office/drawing/2014/main" id="{E59EC6E5-EE97-6AFF-689C-236A0D944F49}"/>
              </a:ext>
            </a:extLst>
          </p:cNvPr>
          <p:cNvCxnSpPr>
            <a:cxnSpLocks/>
          </p:cNvCxnSpPr>
          <p:nvPr/>
        </p:nvCxnSpPr>
        <p:spPr>
          <a:xfrm flipH="1">
            <a:off x="1" y="1025551"/>
            <a:ext cx="2610852"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CC64A0F7-25BF-557F-0F52-587CD6AA94F4}"/>
              </a:ext>
            </a:extLst>
          </p:cNvPr>
          <p:cNvCxnSpPr>
            <a:cxnSpLocks/>
          </p:cNvCxnSpPr>
          <p:nvPr/>
        </p:nvCxnSpPr>
        <p:spPr>
          <a:xfrm flipH="1">
            <a:off x="12094906" y="1025551"/>
            <a:ext cx="699924"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524DB792-1255-31D5-FAB3-369DCAA34050}"/>
              </a:ext>
            </a:extLst>
          </p:cNvPr>
          <p:cNvGraphicFramePr>
            <a:graphicFrameLocks noGrp="1"/>
          </p:cNvGraphicFramePr>
          <p:nvPr>
            <p:extLst>
              <p:ext uri="{D42A27DB-BD31-4B8C-83A1-F6EECF244321}">
                <p14:modId xmlns:p14="http://schemas.microsoft.com/office/powerpoint/2010/main" val="2581087509"/>
              </p:ext>
            </p:extLst>
          </p:nvPr>
        </p:nvGraphicFramePr>
        <p:xfrm>
          <a:off x="181116" y="1280118"/>
          <a:ext cx="12433118" cy="8405440"/>
        </p:xfrm>
        <a:graphic>
          <a:graphicData uri="http://schemas.openxmlformats.org/drawingml/2006/table">
            <a:tbl>
              <a:tblPr firstRow="1" bandRow="1">
                <a:tableStyleId>{5C22544A-7EE6-4342-B048-85BDC9FD1C3A}</a:tableStyleId>
              </a:tblPr>
              <a:tblGrid>
                <a:gridCol w="1118003">
                  <a:extLst>
                    <a:ext uri="{9D8B030D-6E8A-4147-A177-3AD203B41FA5}">
                      <a16:colId xmlns:a16="http://schemas.microsoft.com/office/drawing/2014/main" val="907240035"/>
                    </a:ext>
                  </a:extLst>
                </a:gridCol>
                <a:gridCol w="1616445">
                  <a:extLst>
                    <a:ext uri="{9D8B030D-6E8A-4147-A177-3AD203B41FA5}">
                      <a16:colId xmlns:a16="http://schemas.microsoft.com/office/drawing/2014/main" val="3514930572"/>
                    </a:ext>
                  </a:extLst>
                </a:gridCol>
                <a:gridCol w="1616445">
                  <a:extLst>
                    <a:ext uri="{9D8B030D-6E8A-4147-A177-3AD203B41FA5}">
                      <a16:colId xmlns:a16="http://schemas.microsoft.com/office/drawing/2014/main" val="1634434665"/>
                    </a:ext>
                  </a:extLst>
                </a:gridCol>
                <a:gridCol w="1616445">
                  <a:extLst>
                    <a:ext uri="{9D8B030D-6E8A-4147-A177-3AD203B41FA5}">
                      <a16:colId xmlns:a16="http://schemas.microsoft.com/office/drawing/2014/main" val="2410363135"/>
                    </a:ext>
                  </a:extLst>
                </a:gridCol>
                <a:gridCol w="1616445">
                  <a:extLst>
                    <a:ext uri="{9D8B030D-6E8A-4147-A177-3AD203B41FA5}">
                      <a16:colId xmlns:a16="http://schemas.microsoft.com/office/drawing/2014/main" val="1207586746"/>
                    </a:ext>
                  </a:extLst>
                </a:gridCol>
                <a:gridCol w="1616445">
                  <a:extLst>
                    <a:ext uri="{9D8B030D-6E8A-4147-A177-3AD203B41FA5}">
                      <a16:colId xmlns:a16="http://schemas.microsoft.com/office/drawing/2014/main" val="3050758023"/>
                    </a:ext>
                  </a:extLst>
                </a:gridCol>
                <a:gridCol w="1616445">
                  <a:extLst>
                    <a:ext uri="{9D8B030D-6E8A-4147-A177-3AD203B41FA5}">
                      <a16:colId xmlns:a16="http://schemas.microsoft.com/office/drawing/2014/main" val="4290169373"/>
                    </a:ext>
                  </a:extLst>
                </a:gridCol>
                <a:gridCol w="1616445">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5514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a:solidFill>
                            <a:schemeClr val="tx1"/>
                          </a:solidFill>
                          <a:effectLst/>
                          <a:latin typeface="Mathlete Skinny" panose="00000400000000000000" pitchFamily="50" charset="0"/>
                        </a:rPr>
                        <a:t>Keeping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a:solidFill>
                            <a:schemeClr val="tx1"/>
                          </a:solidFill>
                          <a:effectLst/>
                          <a:latin typeface="Mathlete Skinny" panose="00000400000000000000" pitchFamily="50" charset="0"/>
                        </a:rPr>
                        <a:t>Staying Safe</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solidFill>
                            <a:schemeClr val="tx1"/>
                          </a:solidFill>
                          <a:latin typeface="Candara" panose="020E0502030303020204" pitchFamily="34" charset="0"/>
                        </a:rPr>
                        <a:t>Healthy; Pedestrian ; tooth brushing</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Road Safety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Community; Discuss; Choice; Pedestrian; Zebra crossing; Pelican crossing; Puffin crossing; Toucan crossing; Avoid; Situation; Risk; Safe; Imaginary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Tying Shoelaces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Laces; Buckle; Accident;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Velcro; Unsafe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Staying Safe – Windows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PCSO; Appliances; Dangerous; Chemicals; Warning Signs; Pressured; Permission</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Cycle Safety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Statement; Opinion; Fact; Strategy; Junction; Cycle Safety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Peer Pressure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Peer pressure; Encourage; Risk; Risk assessment; Support network</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Water Safety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Consequences; Water safety; Water pollution; Hidden currents; Warning flags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320309"/>
                  </a:ext>
                </a:extLst>
              </a:tr>
              <a:tr h="479239">
                <a:tc>
                  <a:txBody>
                    <a:bodyPr/>
                    <a:lstStyle/>
                    <a:p>
                      <a:pPr algn="ctr"/>
                      <a:r>
                        <a:rPr lang="en-GB" sz="1800" b="0">
                          <a:solidFill>
                            <a:schemeClr val="tx1"/>
                          </a:solidFill>
                          <a:latin typeface="Mathlete Skinny" panose="00000400000000000000" pitchFamily="50" charset="0"/>
                        </a:rPr>
                        <a:t>Keeping and</a:t>
                      </a:r>
                    </a:p>
                    <a:p>
                      <a:pPr algn="ctr"/>
                      <a:r>
                        <a:rPr lang="en-GB" sz="1800" b="0">
                          <a:solidFill>
                            <a:schemeClr val="tx1"/>
                          </a:solidFill>
                          <a:latin typeface="Mathlete Skinny" panose="00000400000000000000" pitchFamily="50" charset="0"/>
                        </a:rPr>
                        <a:t>Staying Healthy</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Clean Teeth; Toileting ; Sleep; </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900"/>
                        <a:t>Healthy; Unhealthy</a:t>
                      </a:r>
                    </a:p>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Washing Hands; Hygiene</a:t>
                      </a:r>
                      <a:r>
                        <a:rPr lang="en-GB" sz="900"/>
                        <a:t>; Germs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Healthy Eating / Brushing Teeth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a:t>Ingredients; Energy; Repair; Vitamins; Natural; Saturated fat; Decay</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Medicine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a:t>Medicine Allergies Vaccination Antibodies Research Immune System Doctors</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Healthy Living</a:t>
                      </a:r>
                    </a:p>
                    <a:p>
                      <a:pPr algn="l"/>
                      <a:r>
                        <a:rPr lang="en-GB" sz="900"/>
                        <a:t>Lifestyle Balanced diet Blood Pressure Carbohydrate Saturated fat Vital organs Food chart Mind map Protein Calorie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Smoking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a:t>Nicotine Addictive Illegal Tobacco e-cigarette Respiratory system Cardiovascular disease Cigarette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Alcohol</a:t>
                      </a:r>
                    </a:p>
                    <a:p>
                      <a:pPr algn="l"/>
                      <a:r>
                        <a:rPr lang="en-GB" sz="900"/>
                        <a:t>Alcohol Ethanol Legal age limit Alcohol poisoning Fermentation Unit</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9105839"/>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a:solidFill>
                            <a:schemeClr val="tx1"/>
                          </a:solidFill>
                          <a:latin typeface="Mathlete Skinny" panose="00000400000000000000" pitchFamily="50" charset="0"/>
                        </a:rPr>
                        <a:t>Relationships/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a:solidFill>
                            <a:schemeClr val="tx1"/>
                          </a:solidFill>
                          <a:latin typeface="Mathlete Skinny" panose="00000400000000000000" pitchFamily="50" charset="0"/>
                        </a:rPr>
                        <a:t>Growing</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Friends; Love; Feelings; Respectful; Sensitivity; Take Turns ; Positive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Friendships</a:t>
                      </a:r>
                    </a:p>
                    <a:p>
                      <a:pPr algn="l"/>
                      <a:r>
                        <a:rPr lang="en-GB" sz="900"/>
                        <a:t>Relationships Love Security Stability Disagree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Bullying</a:t>
                      </a:r>
                    </a:p>
                    <a:p>
                      <a:pPr algn="l"/>
                      <a:r>
                        <a:rPr lang="en-GB" sz="900" dirty="0"/>
                        <a:t>Bullying Mean Describe Teasing Threatening Advice Imagine Anti-bullying</a:t>
                      </a:r>
                      <a:endParaRPr lang="en-GB" sz="900" b="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Touch</a:t>
                      </a:r>
                    </a:p>
                    <a:p>
                      <a:pPr algn="l"/>
                      <a:r>
                        <a:rPr lang="fr-FR" sz="900" dirty="0" err="1"/>
                        <a:t>Communicate</a:t>
                      </a:r>
                      <a:r>
                        <a:rPr lang="fr-FR" sz="900" dirty="0"/>
                        <a:t>; Situation; </a:t>
                      </a:r>
                      <a:r>
                        <a:rPr lang="fr-FR" sz="900" dirty="0" err="1"/>
                        <a:t>Penis</a:t>
                      </a:r>
                      <a:r>
                        <a:rPr lang="fr-FR" sz="900" dirty="0"/>
                        <a:t>; </a:t>
                      </a:r>
                      <a:r>
                        <a:rPr lang="fr-FR" sz="900" dirty="0" err="1"/>
                        <a:t>Testicles</a:t>
                      </a:r>
                      <a:r>
                        <a:rPr lang="fr-FR" sz="900" dirty="0"/>
                        <a:t>; </a:t>
                      </a:r>
                      <a:r>
                        <a:rPr lang="fr-FR" sz="900" dirty="0" err="1"/>
                        <a:t>Vagina</a:t>
                      </a:r>
                      <a:r>
                        <a:rPr lang="fr-FR" sz="900" dirty="0"/>
                        <a:t>; </a:t>
                      </a:r>
                      <a:r>
                        <a:rPr lang="fr-FR" sz="900" dirty="0" err="1"/>
                        <a:t>Vulva</a:t>
                      </a:r>
                      <a:r>
                        <a:rPr lang="fr-FR" sz="900" dirty="0"/>
                        <a:t>; Anus; </a:t>
                      </a:r>
                      <a:r>
                        <a:rPr lang="fr-FR" sz="900" dirty="0" err="1"/>
                        <a:t>Private</a:t>
                      </a:r>
                      <a:r>
                        <a:rPr lang="fr-FR" sz="900" dirty="0"/>
                        <a:t> parts; </a:t>
                      </a:r>
                      <a:r>
                        <a:rPr lang="fr-FR" sz="900" dirty="0" err="1"/>
                        <a:t>Appropriate</a:t>
                      </a:r>
                      <a:r>
                        <a:rPr lang="fr-FR" sz="900" dirty="0"/>
                        <a:t> </a:t>
                      </a:r>
                      <a:endParaRPr lang="en-GB" sz="900" b="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Appropriate Touch</a:t>
                      </a:r>
                    </a:p>
                    <a:p>
                      <a:pPr algn="l"/>
                      <a:r>
                        <a:rPr lang="en-GB" sz="900"/>
                        <a:t>Nervous; Scared; Inappropriate; Connection; Civil partnership; Marriage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Puberty</a:t>
                      </a:r>
                    </a:p>
                    <a:p>
                      <a:pPr algn="l"/>
                      <a:r>
                        <a:rPr lang="en-GB" sz="900"/>
                        <a:t>Puberty; Hormone;  Ovaries; Anonymous question; Fallopian tube; bladder; Foreskin;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Conception</a:t>
                      </a:r>
                    </a:p>
                    <a:p>
                      <a:pPr algn="l"/>
                      <a:r>
                        <a:rPr lang="en-GB" sz="900"/>
                        <a:t>Conception; Reproduction; Consent; Womb; Urethra; Fertilised; Conceived; Caesarean; Cervix IVF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7585426"/>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a:solidFill>
                            <a:schemeClr val="tx1"/>
                          </a:solidFill>
                          <a:effectLst/>
                          <a:latin typeface="Mathlete Skinny" panose="00000400000000000000" pitchFamily="50" charset="0"/>
                        </a:rPr>
                        <a:t>Being Responsible</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Community ; Hygiene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solidFill>
                            <a:schemeClr val="tx1"/>
                          </a:solidFill>
                          <a:latin typeface="Candara" panose="020E0502030303020204" pitchFamily="34" charset="0"/>
                        </a:rPr>
                        <a:t>Water Spillages</a:t>
                      </a:r>
                    </a:p>
                    <a:p>
                      <a:pPr algn="l"/>
                      <a:r>
                        <a:rPr lang="en-GB" sz="900"/>
                        <a:t>Responsibility; Responsible; Accident; Honesty; Dishonest</a:t>
                      </a:r>
                      <a:endParaRPr lang="en-GB" sz="90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Practice Makes Perfect</a:t>
                      </a:r>
                    </a:p>
                    <a:p>
                      <a:pPr algn="l"/>
                      <a:r>
                        <a:rPr lang="en-GB" sz="900"/>
                        <a:t>Abilities; Thoughtful; Qualities; Manners; Courteous; Appropriately; Self-respect; Improve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Stealing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a:t>Borrowing; Stealing; Consequence; Irresponsible; Responsible </a:t>
                      </a:r>
                      <a:endParaRPr lang="en-GB" sz="900" b="0" kern="1200">
                        <a:solidFill>
                          <a:schemeClr val="tx1"/>
                        </a:solidFill>
                        <a:latin typeface="Candara" panose="020E0502030303020204" pitchFamily="34" charset="0"/>
                        <a:ea typeface="+mn-ea"/>
                        <a:cs typeface="+mn-cs"/>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Coming Home on Time</a:t>
                      </a:r>
                    </a:p>
                    <a:p>
                      <a:pPr algn="l"/>
                      <a:r>
                        <a:rPr lang="en-GB" sz="900" b="0">
                          <a:solidFill>
                            <a:schemeClr val="tx1"/>
                          </a:solidFill>
                          <a:latin typeface="Candara" panose="020E0502030303020204" pitchFamily="34" charset="0"/>
                        </a:rPr>
                        <a:t>Punctual; Appointment</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solidFill>
                            <a:schemeClr val="tx1"/>
                          </a:solidFill>
                          <a:latin typeface="Candara" panose="020E0502030303020204" pitchFamily="34" charset="0"/>
                        </a:rPr>
                        <a:t>Looking out for others</a:t>
                      </a:r>
                    </a:p>
                    <a:p>
                      <a:pPr algn="l"/>
                      <a:r>
                        <a:rPr lang="en-GB" sz="900"/>
                        <a:t>Considerate; Inconsiderate; Isolation; Loneliness; Mental health</a:t>
                      </a:r>
                      <a:endParaRPr lang="en-GB" sz="90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Stealing</a:t>
                      </a:r>
                    </a:p>
                    <a:p>
                      <a:pPr algn="l"/>
                      <a:r>
                        <a:rPr lang="en-GB" sz="900"/>
                        <a:t>Consent; Possession; Stealing; Permission; Borrowing</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7385657"/>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kern="1200">
                          <a:solidFill>
                            <a:schemeClr val="tx1"/>
                          </a:solidFill>
                          <a:latin typeface="Mathlete Skinny" panose="00000400000000000000" pitchFamily="50" charset="0"/>
                          <a:ea typeface="+mn-ea"/>
                          <a:cs typeface="+mn-cs"/>
                        </a:rPr>
                        <a:t>Feelings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kern="1200">
                          <a:solidFill>
                            <a:schemeClr val="tx1"/>
                          </a:solidFill>
                          <a:latin typeface="Mathlete Skinny" panose="00000400000000000000" pitchFamily="50" charset="0"/>
                          <a:ea typeface="+mn-ea"/>
                          <a:cs typeface="+mn-cs"/>
                        </a:rPr>
                        <a:t>emotions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Happy; Sad; Feelings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Jealously</a:t>
                      </a:r>
                    </a:p>
                    <a:p>
                      <a:pPr algn="l"/>
                      <a:r>
                        <a:rPr lang="en-GB" sz="900"/>
                        <a:t>Recognising; Loneliness; Frustration; Experience; Jealously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Worry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a:t>Fidgety; Annoyed; Worried; Control; Trust; Anger; Manage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Grief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Grief; </a:t>
                      </a:r>
                      <a:r>
                        <a:rPr lang="en-GB" sz="900"/>
                        <a:t>Confusion; Memory box; Emotions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Jealousy</a:t>
                      </a:r>
                    </a:p>
                    <a:p>
                      <a:pPr algn="l"/>
                      <a:r>
                        <a:rPr lang="en-GB" sz="900"/>
                        <a:t>Physical health; Mental health; Strategies</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Candara" panose="020E0502030303020204" pitchFamily="34" charset="0"/>
                        </a:rPr>
                        <a:t>Anger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a:t>Displeasure; Hostility; Annoyance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t>Anxious; Troubled; Positive action; Prepare for change; Mindfulness strategies</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47365545"/>
                  </a:ext>
                </a:extLst>
              </a:tr>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kern="1200">
                          <a:solidFill>
                            <a:schemeClr val="tx1"/>
                          </a:solidFill>
                          <a:latin typeface="Mathlete Skinny" panose="00000400000000000000" pitchFamily="50" charset="0"/>
                          <a:ea typeface="+mn-ea"/>
                          <a:cs typeface="+mn-cs"/>
                        </a:rPr>
                        <a:t>Computer Safety</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Rules; Wellbeing; Screentime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Online Bullying</a:t>
                      </a:r>
                    </a:p>
                    <a:p>
                      <a:pPr algn="l"/>
                      <a:r>
                        <a:rPr lang="en-GB" sz="900"/>
                        <a:t>Online; Positive; Negative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Image Sharing</a:t>
                      </a:r>
                    </a:p>
                    <a:p>
                      <a:pPr algn="l"/>
                      <a:r>
                        <a:rPr lang="en-GB" sz="900"/>
                        <a:t>Permission; Opinion Rules; Declaration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Making Friends Online</a:t>
                      </a:r>
                    </a:p>
                    <a:p>
                      <a:pPr algn="l"/>
                      <a:r>
                        <a:rPr lang="en-GB" sz="900"/>
                        <a:t>Chatroom; Report; Reply; Respond; ChildLine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Online Bullying</a:t>
                      </a:r>
                    </a:p>
                    <a:p>
                      <a:pPr algn="l"/>
                      <a:r>
                        <a:rPr lang="en-GB" sz="900"/>
                        <a:t>Online relationship; Online bullying; Offensive; Insulting; Posting; False content; Insulting; Rude; Device; Opinion; Rumours</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Image sharing</a:t>
                      </a:r>
                    </a:p>
                    <a:p>
                      <a:pPr algn="l"/>
                      <a:r>
                        <a:rPr lang="en-GB" sz="900"/>
                        <a:t>Application; Survey; Kind action; Image sharing; Illegal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Making friends online</a:t>
                      </a:r>
                    </a:p>
                    <a:p>
                      <a:pPr algn="l"/>
                      <a:r>
                        <a:rPr lang="en-GB" sz="900"/>
                        <a:t>Application; Pretending; Age restriction; Online activity; Social media; Password</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84975767"/>
                  </a:ext>
                </a:extLst>
              </a:tr>
              <a:tr h="3202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kern="1200">
                          <a:solidFill>
                            <a:schemeClr val="tx1"/>
                          </a:solidFill>
                          <a:latin typeface="Mathlete Skinny" panose="00000400000000000000" pitchFamily="50" charset="0"/>
                          <a:ea typeface="+mn-ea"/>
                          <a:cs typeface="+mn-cs"/>
                        </a:rPr>
                        <a:t>our World</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Understanding the world; Life story; Family history; Natural Environment; Immediate Family; Natural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dirty="0">
                          <a:solidFill>
                            <a:schemeClr val="tx1"/>
                          </a:solidFill>
                          <a:latin typeface="Candara" panose="020E0502030303020204" pitchFamily="34" charset="0"/>
                        </a:rPr>
                        <a:t>Growing in our World</a:t>
                      </a:r>
                    </a:p>
                    <a:p>
                      <a:pPr algn="l"/>
                      <a:r>
                        <a:rPr lang="en-GB" sz="900" dirty="0"/>
                        <a:t>Planet; World; Environment; Unique; Common</a:t>
                      </a:r>
                      <a:endParaRPr lang="en-GB" sz="90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Living in our World</a:t>
                      </a:r>
                    </a:p>
                    <a:p>
                      <a:pPr algn="l"/>
                      <a:r>
                        <a:rPr lang="en-GB" sz="900"/>
                        <a:t>Humans; Reproduce; Protect; Wildlife; Community; Credit Card; Spend; Receive; Save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kern="1200">
                          <a:solidFill>
                            <a:schemeClr val="tx1"/>
                          </a:solidFill>
                          <a:latin typeface="Candara" panose="020E0502030303020204" pitchFamily="34" charset="0"/>
                          <a:ea typeface="+mn-ea"/>
                          <a:cs typeface="+mn-cs"/>
                        </a:rPr>
                        <a:t>Looking After our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a:t>Reduce; Re-use; Recycle; Environment; Carbon; Footprint; Carbon Dioxide; Global; Warming</a:t>
                      </a:r>
                      <a:endParaRPr lang="en-GB" sz="900" b="0" kern="1200">
                        <a:solidFill>
                          <a:schemeClr val="tx1"/>
                        </a:solidFill>
                        <a:latin typeface="Candara" panose="020E0502030303020204" pitchFamily="34" charset="0"/>
                        <a:ea typeface="+mn-ea"/>
                        <a:cs typeface="+mn-cs"/>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Chores at Home</a:t>
                      </a:r>
                    </a:p>
                    <a:p>
                      <a:pPr algn="l"/>
                      <a:r>
                        <a:rPr lang="en-GB" sz="900"/>
                        <a:t>Income tax; VAT; Contribution; Self-motivation; Apprenticeship; Volunteer; HM revenue and customs; Society; Chore; Independence; Stereotype</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a:solidFill>
                            <a:schemeClr val="tx1"/>
                          </a:solidFill>
                          <a:latin typeface="Candara" panose="020E0502030303020204" pitchFamily="34" charset="0"/>
                        </a:rPr>
                        <a:t>Enterprise</a:t>
                      </a:r>
                    </a:p>
                    <a:p>
                      <a:pPr algn="l"/>
                      <a:r>
                        <a:rPr lang="en-GB" sz="900"/>
                        <a:t>Enterprise; Priority; Fundraising; </a:t>
                      </a:r>
                      <a:endParaRPr lang="en-GB" sz="90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In app purchases</a:t>
                      </a:r>
                    </a:p>
                    <a:p>
                      <a:pPr algn="l"/>
                      <a:r>
                        <a:rPr lang="en-GB" sz="900"/>
                        <a:t>Bank account; Loan; Tax; Budget; Comparison; Fairtrade; Interest; Debit card; Credit card; Wages; Debt; In-app purchase; Gambling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7107177"/>
                  </a:ext>
                </a:extLst>
              </a:tr>
              <a:tr h="3202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kern="1200">
                          <a:solidFill>
                            <a:schemeClr val="tx1"/>
                          </a:solidFill>
                          <a:latin typeface="Mathlete Skinny" panose="00000400000000000000" pitchFamily="50" charset="0"/>
                          <a:ea typeface="+mn-ea"/>
                          <a:cs typeface="+mn-cs"/>
                        </a:rPr>
                        <a:t>HAZARD WATCH</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Space</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Is it safe to eat or drink?</a:t>
                      </a:r>
                    </a:p>
                    <a:p>
                      <a:pPr algn="l"/>
                      <a:r>
                        <a:rPr lang="en-GB" sz="900"/>
                        <a:t>Potential; Sibling; Community; Hazard; Danger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t>Harmful, Helpful, Hazard, Medicine, Antiseptic, Asthma, Eczema, Diabetes</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r>
                        <a:rPr lang="en-GB" sz="900" b="0" dirty="0">
                          <a:solidFill>
                            <a:schemeClr val="tx1"/>
                          </a:solidFill>
                          <a:latin typeface="Candara" panose="020E0502030303020204" pitchFamily="34" charset="0"/>
                        </a:rPr>
                        <a:t>Risk, sanitiser, paracetamol, household product, caffeine, vaping, smoking, alcohol, immune, legal, illegal, vaccine, bacteria, tobacco, nicotine,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r>
                        <a:rPr lang="en-GB" sz="900" b="0" dirty="0">
                          <a:solidFill>
                            <a:schemeClr val="tx1"/>
                          </a:solidFill>
                          <a:latin typeface="Candara" panose="020E0502030303020204" pitchFamily="34" charset="0"/>
                        </a:rPr>
                        <a:t>Substance, possession, dose, passive, assertive, aggressive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5768772"/>
                  </a:ext>
                </a:extLst>
              </a:tr>
              <a:tr h="3202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kern="1200">
                          <a:solidFill>
                            <a:schemeClr val="tx1"/>
                          </a:solidFill>
                          <a:latin typeface="Mathlete Skinny" panose="00000400000000000000" pitchFamily="50" charset="0"/>
                          <a:ea typeface="+mn-ea"/>
                          <a:cs typeface="+mn-cs"/>
                        </a:rPr>
                        <a:t>A World Without Judgement</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Special; Beliefs;  Celebrate </a:t>
                      </a: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l"/>
                      <a:r>
                        <a:rPr lang="en-GB" sz="900" b="0">
                          <a:solidFill>
                            <a:schemeClr val="tx1"/>
                          </a:solidFill>
                          <a:latin typeface="Candara" panose="020E0502030303020204" pitchFamily="34" charset="0"/>
                        </a:rPr>
                        <a:t>Breaking down Barriers</a:t>
                      </a:r>
                    </a:p>
                    <a:p>
                      <a:pPr algn="l"/>
                      <a:r>
                        <a:rPr lang="en-GB" sz="900"/>
                        <a:t>Judgement; Equality; Diversity; Disability; Polite; Cohesion; Barrier; Attributes; Similarities; Differences; Courteous; Respectful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a:solidFill>
                            <a:schemeClr val="tx1"/>
                          </a:solidFill>
                          <a:latin typeface="Candara" panose="020E0502030303020204" pitchFamily="34" charset="0"/>
                        </a:rPr>
                        <a:t>Inclusion and Acceptance</a:t>
                      </a:r>
                    </a:p>
                    <a:p>
                      <a:pPr algn="l"/>
                      <a:r>
                        <a:rPr lang="fr-FR" sz="900"/>
                        <a:t>Inclusion; Acceptance; Discrimination; Anti-social; </a:t>
                      </a:r>
                      <a:r>
                        <a:rPr lang="fr-FR" sz="900" err="1"/>
                        <a:t>Hate</a:t>
                      </a:r>
                      <a:r>
                        <a:rPr lang="fr-FR" sz="900"/>
                        <a:t> crime </a:t>
                      </a:r>
                      <a:endParaRPr lang="en-GB" sz="900" b="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900" b="0" dirty="0">
                          <a:solidFill>
                            <a:schemeClr val="tx1"/>
                          </a:solidFill>
                          <a:latin typeface="Candara" panose="020E0502030303020204" pitchFamily="34" charset="0"/>
                        </a:rPr>
                        <a:t>British Values</a:t>
                      </a:r>
                    </a:p>
                    <a:p>
                      <a:pPr algn="l"/>
                      <a:r>
                        <a:rPr lang="en-GB" sz="900" dirty="0"/>
                        <a:t>Democracy; Rule of law; Individual liberty; Values; Cohesion; Equal rights; Mutual respect; Tolerance; Faiths and beliefs; </a:t>
                      </a:r>
                      <a:endParaRPr lang="en-GB" sz="900" b="0" dirty="0">
                        <a:solidFill>
                          <a:schemeClr val="tx1"/>
                        </a:solidFill>
                        <a:latin typeface="Candara" panose="020E0502030303020204" pitchFamily="34" charset="0"/>
                      </a:endParaRPr>
                    </a:p>
                  </a:txBody>
                  <a:tcPr marL="59084" marR="59084"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51367025"/>
                  </a:ext>
                </a:extLst>
              </a:tr>
            </a:tbl>
          </a:graphicData>
        </a:graphic>
      </p:graphicFrame>
      <p:sp>
        <p:nvSpPr>
          <p:cNvPr id="3" name="TextBox 2">
            <a:extLst>
              <a:ext uri="{FF2B5EF4-FFF2-40B4-BE49-F238E27FC236}">
                <a16:creationId xmlns:a16="http://schemas.microsoft.com/office/drawing/2014/main" id="{A92687E7-5BC1-7536-8322-AAD4360D1FAC}"/>
              </a:ext>
            </a:extLst>
          </p:cNvPr>
          <p:cNvSpPr txBox="1"/>
          <p:nvPr/>
        </p:nvSpPr>
        <p:spPr>
          <a:xfrm>
            <a:off x="8599251" y="110872"/>
            <a:ext cx="4095669" cy="461665"/>
          </a:xfrm>
          <a:prstGeom prst="rect">
            <a:avLst/>
          </a:prstGeom>
          <a:noFill/>
        </p:spPr>
        <p:txBody>
          <a:bodyPr wrap="square" rtlCol="0">
            <a:spAutoFit/>
          </a:bodyPr>
          <a:lstStyle/>
          <a:p>
            <a:pPr algn="r"/>
            <a:r>
              <a:rPr lang="en-GB" sz="2400">
                <a:latin typeface="Blue Eye" pitchFamily="50" charset="0"/>
              </a:rPr>
              <a:t>Disciplinary Skills &amp; Knowledge</a:t>
            </a:r>
            <a:endParaRPr lang="en-GB" sz="7754">
              <a:latin typeface="Blue Eye" pitchFamily="50" charset="0"/>
            </a:endParaRPr>
          </a:p>
        </p:txBody>
      </p:sp>
    </p:spTree>
    <p:extLst>
      <p:ext uri="{BB962C8B-B14F-4D97-AF65-F5344CB8AC3E}">
        <p14:creationId xmlns:p14="http://schemas.microsoft.com/office/powerpoint/2010/main" val="173480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AE77C-517A-FB9A-6BEA-718B5990822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88EC6EF-BD16-67BB-CDE7-40A932206E42}"/>
              </a:ext>
            </a:extLst>
          </p:cNvPr>
          <p:cNvSpPr txBox="1"/>
          <p:nvPr/>
        </p:nvSpPr>
        <p:spPr>
          <a:xfrm>
            <a:off x="2057400" y="265011"/>
            <a:ext cx="10141333" cy="1015663"/>
          </a:xfrm>
          <a:prstGeom prst="rect">
            <a:avLst/>
          </a:prstGeom>
          <a:noFill/>
        </p:spPr>
        <p:txBody>
          <a:bodyPr wrap="square" rtlCol="0">
            <a:spAutoFit/>
          </a:bodyPr>
          <a:lstStyle/>
          <a:p>
            <a:pPr algn="r"/>
            <a:r>
              <a:rPr lang="en-GB" sz="6000" dirty="0">
                <a:latin typeface="Mathlete Skinny" panose="00000400000000000000" pitchFamily="50" charset="0"/>
              </a:rPr>
              <a:t>LONG TERM OVERVIEW</a:t>
            </a:r>
          </a:p>
        </p:txBody>
      </p:sp>
      <p:cxnSp>
        <p:nvCxnSpPr>
          <p:cNvPr id="8" name="Straight Connector 7">
            <a:extLst>
              <a:ext uri="{FF2B5EF4-FFF2-40B4-BE49-F238E27FC236}">
                <a16:creationId xmlns:a16="http://schemas.microsoft.com/office/drawing/2014/main" id="{03365F63-7F0F-B4D5-4F8B-30EB2C7E26B2}"/>
              </a:ext>
            </a:extLst>
          </p:cNvPr>
          <p:cNvCxnSpPr>
            <a:cxnSpLocks/>
          </p:cNvCxnSpPr>
          <p:nvPr/>
        </p:nvCxnSpPr>
        <p:spPr>
          <a:xfrm flipH="1">
            <a:off x="1" y="1025551"/>
            <a:ext cx="338522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02A42593-28AC-66BD-C21D-61EB2DB56F71}"/>
              </a:ext>
            </a:extLst>
          </p:cNvPr>
          <p:cNvCxnSpPr>
            <a:cxnSpLocks/>
          </p:cNvCxnSpPr>
          <p:nvPr/>
        </p:nvCxnSpPr>
        <p:spPr>
          <a:xfrm flipH="1">
            <a:off x="12094906" y="1025551"/>
            <a:ext cx="699924"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A828B741-572F-AFAD-8836-E8BDF92A0A9E}"/>
              </a:ext>
            </a:extLst>
          </p:cNvPr>
          <p:cNvGraphicFramePr>
            <a:graphicFrameLocks noGrp="1"/>
          </p:cNvGraphicFramePr>
          <p:nvPr>
            <p:extLst>
              <p:ext uri="{D42A27DB-BD31-4B8C-83A1-F6EECF244321}">
                <p14:modId xmlns:p14="http://schemas.microsoft.com/office/powerpoint/2010/main" val="1804227961"/>
              </p:ext>
            </p:extLst>
          </p:nvPr>
        </p:nvGraphicFramePr>
        <p:xfrm>
          <a:off x="261799" y="1468376"/>
          <a:ext cx="12280493" cy="7418128"/>
        </p:xfrm>
        <a:graphic>
          <a:graphicData uri="http://schemas.openxmlformats.org/drawingml/2006/table">
            <a:tbl>
              <a:tblPr firstRow="1" bandRow="1">
                <a:tableStyleId>{5C22544A-7EE6-4342-B048-85BDC9FD1C3A}</a:tableStyleId>
              </a:tblPr>
              <a:tblGrid>
                <a:gridCol w="1104278">
                  <a:extLst>
                    <a:ext uri="{9D8B030D-6E8A-4147-A177-3AD203B41FA5}">
                      <a16:colId xmlns:a16="http://schemas.microsoft.com/office/drawing/2014/main" val="907240035"/>
                    </a:ext>
                  </a:extLst>
                </a:gridCol>
                <a:gridCol w="2809413">
                  <a:extLst>
                    <a:ext uri="{9D8B030D-6E8A-4147-A177-3AD203B41FA5}">
                      <a16:colId xmlns:a16="http://schemas.microsoft.com/office/drawing/2014/main" val="3514930572"/>
                    </a:ext>
                  </a:extLst>
                </a:gridCol>
                <a:gridCol w="1394467">
                  <a:extLst>
                    <a:ext uri="{9D8B030D-6E8A-4147-A177-3AD203B41FA5}">
                      <a16:colId xmlns:a16="http://schemas.microsoft.com/office/drawing/2014/main" val="1634434665"/>
                    </a:ext>
                  </a:extLst>
                </a:gridCol>
                <a:gridCol w="1394467">
                  <a:extLst>
                    <a:ext uri="{9D8B030D-6E8A-4147-A177-3AD203B41FA5}">
                      <a16:colId xmlns:a16="http://schemas.microsoft.com/office/drawing/2014/main" val="2410363135"/>
                    </a:ext>
                  </a:extLst>
                </a:gridCol>
                <a:gridCol w="1394467">
                  <a:extLst>
                    <a:ext uri="{9D8B030D-6E8A-4147-A177-3AD203B41FA5}">
                      <a16:colId xmlns:a16="http://schemas.microsoft.com/office/drawing/2014/main" val="1207586746"/>
                    </a:ext>
                  </a:extLst>
                </a:gridCol>
                <a:gridCol w="1394467">
                  <a:extLst>
                    <a:ext uri="{9D8B030D-6E8A-4147-A177-3AD203B41FA5}">
                      <a16:colId xmlns:a16="http://schemas.microsoft.com/office/drawing/2014/main" val="3050758023"/>
                    </a:ext>
                  </a:extLst>
                </a:gridCol>
                <a:gridCol w="1394467">
                  <a:extLst>
                    <a:ext uri="{9D8B030D-6E8A-4147-A177-3AD203B41FA5}">
                      <a16:colId xmlns:a16="http://schemas.microsoft.com/office/drawing/2014/main" val="4290169373"/>
                    </a:ext>
                  </a:extLst>
                </a:gridCol>
                <a:gridCol w="1394467">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5514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panose="00000400000000000000" pitchFamily="50" charset="0"/>
                        </a:rPr>
                        <a:t>Autumn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panose="00000400000000000000" pitchFamily="50" charset="0"/>
                        </a:rPr>
                        <a:t>ADHD Awareness month </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Relationships</a:t>
                      </a:r>
                    </a:p>
                    <a:p>
                      <a:pPr marL="0" indent="0" algn="l" defTabSz="1280160" rtl="0" eaLnBrk="1" latinLnBrk="0" hangingPunct="1">
                        <a:lnSpc>
                          <a:spcPct val="100000"/>
                        </a:lnSpc>
                        <a:spcAft>
                          <a:spcPts val="0"/>
                        </a:spcAft>
                        <a:buFont typeface="Arial" panose="020B0604020202020204" pitchFamily="34" charset="0"/>
                        <a:buNone/>
                      </a:pPr>
                      <a:r>
                        <a:rPr lang="en-GB" sz="800" b="0" kern="1200" dirty="0">
                          <a:solidFill>
                            <a:schemeClr val="tx1"/>
                          </a:solidFill>
                          <a:latin typeface="Candara" panose="020E0502030303020204" pitchFamily="34" charset="0"/>
                          <a:ea typeface="+mn-ea"/>
                          <a:cs typeface="+mn-cs"/>
                        </a:rPr>
                        <a:t>Show respect to adults and peers in the classroom.</a:t>
                      </a:r>
                    </a:p>
                    <a:p>
                      <a:pPr marL="0" indent="0" algn="l" defTabSz="1280160" rtl="0" eaLnBrk="1" latinLnBrk="0" hangingPunct="1">
                        <a:lnSpc>
                          <a:spcPct val="100000"/>
                        </a:lnSpc>
                        <a:spcAft>
                          <a:spcPts val="0"/>
                        </a:spcAft>
                        <a:buFont typeface="Arial" panose="020B0604020202020204" pitchFamily="34" charset="0"/>
                        <a:buNone/>
                      </a:pPr>
                      <a:r>
                        <a:rPr lang="en-GB" sz="800" b="0" kern="1200" dirty="0">
                          <a:solidFill>
                            <a:schemeClr val="tx1"/>
                          </a:solidFill>
                          <a:latin typeface="Candara" panose="020E0502030303020204" pitchFamily="34" charset="0"/>
                          <a:ea typeface="+mn-ea"/>
                          <a:cs typeface="+mn-cs"/>
                        </a:rPr>
                        <a:t> Listen to and follow expectations of using continuous provision.</a:t>
                      </a:r>
                    </a:p>
                    <a:p>
                      <a:pPr marL="0" indent="0" algn="l" defTabSz="1280160" rtl="0" eaLnBrk="1" latinLnBrk="0" hangingPunct="1">
                        <a:lnSpc>
                          <a:spcPct val="100000"/>
                        </a:lnSpc>
                        <a:spcAft>
                          <a:spcPts val="0"/>
                        </a:spcAft>
                        <a:buFont typeface="Arial" panose="020B0604020202020204" pitchFamily="34" charset="0"/>
                        <a:buNone/>
                      </a:pPr>
                      <a:r>
                        <a:rPr lang="en-GB" sz="800" b="0" kern="1200" dirty="0">
                          <a:solidFill>
                            <a:schemeClr val="tx1"/>
                          </a:solidFill>
                          <a:latin typeface="Candara" panose="020E0502030303020204" pitchFamily="34" charset="0"/>
                          <a:ea typeface="+mn-ea"/>
                          <a:cs typeface="+mn-cs"/>
                        </a:rPr>
                        <a:t> Be able to wait for something they need or want whilst others are choosing before them.</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r>
                        <a:rPr lang="en-GB" sz="800" b="1" kern="1200" dirty="0">
                          <a:solidFill>
                            <a:schemeClr val="tx1"/>
                          </a:solidFill>
                          <a:latin typeface="Candara" panose="020E0502030303020204" pitchFamily="34" charset="0"/>
                          <a:ea typeface="+mn-ea"/>
                          <a:cs typeface="+mn-cs"/>
                        </a:rPr>
                        <a:t>1decision </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Orange helps out</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Blue learns to share</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Blue’s best friend</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Blue’s indoor voice</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Yellow wants to play with orange</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Yellow play fights</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Rainbow helps out at home</a:t>
                      </a:r>
                    </a:p>
                  </a:txBody>
                  <a:tcPr marL="59055" marR="59055" marT="59055" marB="590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Relationships (Friendships)</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TP “Thank you </a:t>
                      </a:r>
                      <a:r>
                        <a:rPr lang="en-GB" sz="800" b="0" kern="1200" dirty="0" err="1">
                          <a:solidFill>
                            <a:schemeClr val="tx1"/>
                          </a:solidFill>
                          <a:latin typeface="Candara" panose="020E0502030303020204" pitchFamily="34" charset="0"/>
                          <a:ea typeface="+mn-ea"/>
                          <a:cs typeface="+mn-cs"/>
                        </a:rPr>
                        <a:t>Omu</a:t>
                      </a:r>
                      <a:r>
                        <a:rPr lang="en-GB" sz="800" b="0" kern="1200" dirty="0">
                          <a:solidFill>
                            <a:schemeClr val="tx1"/>
                          </a:solidFill>
                          <a:latin typeface="Candara" panose="020E0502030303020204" pitchFamily="34" charset="0"/>
                          <a:ea typeface="+mn-ea"/>
                          <a:cs typeface="+mn-cs"/>
                        </a:rPr>
                        <a:t>” (sharing and caring)</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TP “Giraffes can’t dance</a:t>
                      </a:r>
                    </a:p>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Keeping and staying safe </a:t>
                      </a:r>
                      <a:r>
                        <a:rPr lang="en-GB" sz="800" b="0" kern="1200" dirty="0">
                          <a:solidFill>
                            <a:schemeClr val="tx1"/>
                          </a:solidFill>
                          <a:latin typeface="Candara" panose="020E0502030303020204" pitchFamily="34" charset="0"/>
                          <a:ea typeface="+mn-ea"/>
                          <a:cs typeface="+mn-cs"/>
                        </a:rPr>
                        <a:t>(Road Safety)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*Class activity to create a new uniform for the lollypop lady*</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Relationships (Bullying)</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Share child-friendly bullying policy.</a:t>
                      </a:r>
                    </a:p>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Hazard Watch </a:t>
                      </a:r>
                      <a:r>
                        <a:rPr lang="en-GB" sz="800" b="0" kern="1200" dirty="0">
                          <a:solidFill>
                            <a:schemeClr val="tx1"/>
                          </a:solidFill>
                          <a:latin typeface="Candara" panose="020E0502030303020204" pitchFamily="34" charset="0"/>
                          <a:ea typeface="+mn-ea"/>
                          <a:cs typeface="+mn-cs"/>
                        </a:rPr>
                        <a:t>(Is it safe to play with)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r>
                        <a:rPr lang="en-GB" sz="800" b="1" kern="1200" dirty="0">
                          <a:solidFill>
                            <a:schemeClr val="tx1"/>
                          </a:solidFill>
                          <a:latin typeface="Candara" panose="020E0502030303020204" pitchFamily="34" charset="0"/>
                          <a:ea typeface="+mn-ea"/>
                          <a:cs typeface="+mn-cs"/>
                        </a:rPr>
                        <a:t>Our World (Looking after our world)</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TP “Here we are” (Year 2)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r>
                        <a:rPr lang="en-GB" sz="800" b="1" kern="1200" dirty="0">
                          <a:solidFill>
                            <a:schemeClr val="tx1"/>
                          </a:solidFill>
                          <a:latin typeface="Candara" panose="020E0502030303020204" pitchFamily="34" charset="0"/>
                          <a:ea typeface="+mn-ea"/>
                          <a:cs typeface="+mn-cs"/>
                        </a:rPr>
                        <a:t>Keeping and staying safe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Drug and Alcohol education unit from PSHE association – 2 lessons (Year 3/ 4 unit)</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A world without judgement (Breaking down barriers)</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TP “Your mind is like the sky” “Stardust”</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r>
                        <a:rPr lang="en-GB" sz="800" b="1" kern="1200" dirty="0">
                          <a:solidFill>
                            <a:schemeClr val="tx1"/>
                          </a:solidFill>
                          <a:latin typeface="Candara" panose="020E0502030303020204" pitchFamily="34" charset="0"/>
                          <a:ea typeface="+mn-ea"/>
                          <a:cs typeface="+mn-cs"/>
                        </a:rPr>
                        <a:t>Keeping and staying healthy </a:t>
                      </a:r>
                      <a:r>
                        <a:rPr lang="en-GB" sz="800" b="0" kern="1200" dirty="0">
                          <a:solidFill>
                            <a:schemeClr val="tx1"/>
                          </a:solidFill>
                          <a:latin typeface="Candara" panose="020E0502030303020204" pitchFamily="34" charset="0"/>
                          <a:ea typeface="+mn-ea"/>
                          <a:cs typeface="+mn-cs"/>
                        </a:rPr>
                        <a:t>(Healthy Living) Smoking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 A world without judgement (Inclusion and Acceptance)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TP “My two grannies”</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“I’m a girl”</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”How to be a lion”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r>
                        <a:rPr lang="en-GB" sz="800" b="1" kern="1200" dirty="0">
                          <a:solidFill>
                            <a:schemeClr val="tx1"/>
                          </a:solidFill>
                          <a:latin typeface="Candara" panose="020E0502030303020204" pitchFamily="34" charset="0"/>
                          <a:ea typeface="+mn-ea"/>
                          <a:cs typeface="+mn-cs"/>
                        </a:rPr>
                        <a:t>Looking out for others </a:t>
                      </a:r>
                      <a:r>
                        <a:rPr lang="en-GB" sz="800" b="0" kern="1200" dirty="0">
                          <a:solidFill>
                            <a:schemeClr val="tx1"/>
                          </a:solidFill>
                          <a:latin typeface="Candara" panose="020E0502030303020204" pitchFamily="34" charset="0"/>
                          <a:ea typeface="+mn-ea"/>
                          <a:cs typeface="+mn-cs"/>
                        </a:rPr>
                        <a:t>(Being Responsible)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defTabSz="1280160" rtl="0" eaLnBrk="1" latinLnBrk="0" hangingPunct="1">
                        <a:lnSpc>
                          <a:spcPct val="100000"/>
                        </a:lnSpc>
                        <a:spcAft>
                          <a:spcPts val="0"/>
                        </a:spcAft>
                      </a:pPr>
                      <a:r>
                        <a:rPr lang="en-GB" sz="800" b="1" kern="1200" dirty="0">
                          <a:solidFill>
                            <a:schemeClr val="tx1"/>
                          </a:solidFill>
                          <a:latin typeface="Candara" panose="020E0502030303020204" pitchFamily="34" charset="0"/>
                          <a:ea typeface="+mn-ea"/>
                          <a:cs typeface="+mn-cs"/>
                        </a:rPr>
                        <a:t> A world without judgement (British Values)</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TP “Mala’s magic pencil”</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“Julian is a mermaid”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r>
                        <a:rPr lang="en-GB" sz="800" b="1" kern="1200" dirty="0">
                          <a:solidFill>
                            <a:schemeClr val="tx1"/>
                          </a:solidFill>
                          <a:latin typeface="Candara" panose="020E0502030303020204" pitchFamily="34" charset="0"/>
                          <a:ea typeface="+mn-ea"/>
                          <a:cs typeface="+mn-cs"/>
                        </a:rPr>
                        <a:t>Computer Safety </a:t>
                      </a:r>
                      <a:r>
                        <a:rPr lang="en-GB" sz="800" b="0" kern="1200" dirty="0">
                          <a:solidFill>
                            <a:schemeClr val="tx1"/>
                          </a:solidFill>
                          <a:latin typeface="Candara" panose="020E0502030303020204" pitchFamily="34" charset="0"/>
                          <a:ea typeface="+mn-ea"/>
                          <a:cs typeface="+mn-cs"/>
                        </a:rPr>
                        <a:t>(Making friends online)</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TP “Troll stinks” </a:t>
                      </a:r>
                    </a:p>
                    <a:p>
                      <a:pPr marL="0" indent="0" algn="l" defTabSz="1280160" rtl="0" eaLnBrk="1" latinLnBrk="0" hangingPunct="1">
                        <a:lnSpc>
                          <a:spcPct val="100000"/>
                        </a:lnSpc>
                        <a:spcAft>
                          <a:spcPts val="0"/>
                        </a:spcAft>
                      </a:pPr>
                      <a:r>
                        <a:rPr lang="en-GB" sz="800" b="0" kern="1200" dirty="0">
                          <a:solidFill>
                            <a:schemeClr val="tx1"/>
                          </a:solidFill>
                          <a:latin typeface="Candara" panose="020E0502030303020204" pitchFamily="34" charset="0"/>
                          <a:ea typeface="+mn-ea"/>
                          <a:cs typeface="+mn-cs"/>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320309"/>
                  </a:ext>
                </a:extLst>
              </a:tr>
              <a:tr h="479239">
                <a:tc>
                  <a:txBody>
                    <a:bodyPr/>
                    <a:lstStyle/>
                    <a:p>
                      <a:pPr algn="ctr"/>
                      <a:r>
                        <a:rPr lang="en-GB" sz="1800" b="0" dirty="0">
                          <a:solidFill>
                            <a:schemeClr val="tx1"/>
                          </a:solidFill>
                          <a:latin typeface="Mathlete Skinny" panose="00000400000000000000" pitchFamily="50" charset="0"/>
                        </a:rPr>
                        <a:t>Autumn 2 </a:t>
                      </a:r>
                    </a:p>
                    <a:p>
                      <a:pPr algn="ctr"/>
                      <a:r>
                        <a:rPr lang="en-GB" sz="1800" b="0" dirty="0">
                          <a:solidFill>
                            <a:schemeClr val="tx1"/>
                          </a:solidFill>
                          <a:latin typeface="Mathlete Skinny" panose="00000400000000000000" pitchFamily="50" charset="0"/>
                        </a:rPr>
                        <a:t>Interfaith Week </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Feeling and Emotions</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indent="0" algn="l">
                        <a:lnSpc>
                          <a:spcPct val="100000"/>
                        </a:lnSpc>
                        <a:spcAft>
                          <a:spcPts val="0"/>
                        </a:spcAft>
                      </a:pPr>
                      <a:r>
                        <a:rPr lang="en-GB" sz="800" i="1" kern="100" dirty="0">
                          <a:effectLst/>
                          <a:latin typeface="Candara" panose="020E0502030303020204" pitchFamily="34" charset="0"/>
                          <a:ea typeface="Aptos" panose="020B0004020202020204" pitchFamily="34" charset="0"/>
                          <a:cs typeface="Arial" panose="020B0604020202020204" pitchFamily="34" charset="0"/>
                        </a:rPr>
                        <a:t>Consider the feelings of other children.</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indent="0" algn="l">
                        <a:lnSpc>
                          <a:spcPct val="100000"/>
                        </a:lnSpc>
                        <a:spcAft>
                          <a:spcPts val="0"/>
                        </a:spcAft>
                      </a:pPr>
                      <a:r>
                        <a:rPr lang="en-GB" sz="800" i="1" kern="100" dirty="0">
                          <a:effectLst/>
                          <a:latin typeface="Candara" panose="020E0502030303020204" pitchFamily="34" charset="0"/>
                          <a:ea typeface="Aptos" panose="020B0004020202020204" pitchFamily="34" charset="0"/>
                          <a:cs typeface="Arial" panose="020B0604020202020204" pitchFamily="34" charset="0"/>
                        </a:rPr>
                        <a:t>Adapt behaviour to new settings.</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indent="0" algn="l">
                        <a:lnSpc>
                          <a:spcPct val="100000"/>
                        </a:lnSpc>
                        <a:spcAft>
                          <a:spcPts val="0"/>
                        </a:spcAft>
                      </a:pPr>
                      <a:r>
                        <a:rPr lang="en-GB" sz="800" i="1" kern="100" dirty="0">
                          <a:effectLst/>
                          <a:latin typeface="Candara" panose="020E0502030303020204" pitchFamily="34" charset="0"/>
                          <a:ea typeface="Aptos" panose="020B0004020202020204" pitchFamily="34" charset="0"/>
                          <a:cs typeface="Arial" panose="020B0604020202020204" pitchFamily="34" charset="0"/>
                        </a:rPr>
                        <a:t>Know how to keep clean throughout the day and use the toilet independently.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indent="0" algn="l">
                        <a:lnSpc>
                          <a:spcPct val="100000"/>
                        </a:lnSpc>
                        <a:spcAft>
                          <a:spcPts val="0"/>
                        </a:spcAft>
                      </a:pPr>
                      <a:r>
                        <a:rPr lang="en-GB" sz="800" i="1" kern="100" dirty="0">
                          <a:effectLst/>
                          <a:latin typeface="Candara" panose="020E0502030303020204" pitchFamily="34" charset="0"/>
                          <a:ea typeface="Aptos" panose="020B0004020202020204" pitchFamily="34" charset="0"/>
                          <a:cs typeface="Times New Roman" panose="02020603050405020304" pitchFamily="18" charset="0"/>
                        </a:rPr>
                        <a:t>Focus – Respect and revisit Kindness linking to Remembrance and Children in Need</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Arial" panose="020B0604020202020204" pitchFamily="34" charset="0"/>
                        </a:rPr>
                        <a:t>1decision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Rainbow feels angry</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Orange feels worried</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Pink misses mummy</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Pink feels sad</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Orange moves house</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Orange sleeps over</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Red needs the toilet</a:t>
                      </a:r>
                    </a:p>
                  </a:txBody>
                  <a:tcPr marL="59055" marR="59055" marT="59055" marB="590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Feelings and Emotions</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(Jealousy/happiness/worry)</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“Augustus and his Smile” “The Huge bag of worries”</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*Work together to create a section for a display board*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0"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Feelings and Emotions</a:t>
                      </a:r>
                      <a:r>
                        <a:rPr lang="en-GB" sz="800" kern="100">
                          <a:effectLst/>
                          <a:latin typeface="Candara" panose="020E0502030303020204" pitchFamily="34" charset="0"/>
                          <a:ea typeface="Aptos" panose="020B0004020202020204" pitchFamily="34" charset="0"/>
                          <a:cs typeface="Times New Roman" panose="02020603050405020304" pitchFamily="18" charset="0"/>
                        </a:rPr>
                        <a:t> (Worry) (Revisit from Year 1 TP Huge bag of worries)</a:t>
                      </a:r>
                    </a:p>
                    <a:p>
                      <a:pPr indent="0"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“Ruby’s Worry”</a:t>
                      </a:r>
                    </a:p>
                    <a:p>
                      <a:pPr indent="0"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*Work together to create a section for a display board* </a:t>
                      </a:r>
                    </a:p>
                    <a:p>
                      <a:pPr indent="0"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Feelings and Emotions</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(Grief)</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“The yellow ballon (Yr1)”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Additional books – possible the invisible string</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*Work together to create a section for a display board* </a:t>
                      </a:r>
                    </a:p>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Feelings and Emotions</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(Jealousy)</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“The Bad seed”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*Work together to create a section for a display board- linked with Y1* </a:t>
                      </a:r>
                    </a:p>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Feelings and Emotions</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(Anger)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“The story of Fergus”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“Silly Billy” – worry (revisit from Year 1 2 )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*Work together to create a section for a display board *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Feelings and Emotions</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(Worry)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“After the fall” – resilience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*Work together to create a section for a display board – linked with Y2*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indent="0"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indent="0"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9105839"/>
                  </a:ext>
                </a:extLst>
              </a:tr>
              <a:tr h="479239">
                <a:tc>
                  <a:txBody>
                    <a:bodyPr/>
                    <a:lstStyle/>
                    <a:p>
                      <a:pPr algn="ctr"/>
                      <a:r>
                        <a:rPr lang="en-GB" sz="1800" b="0" dirty="0">
                          <a:solidFill>
                            <a:schemeClr val="tx1"/>
                          </a:solidFill>
                          <a:latin typeface="Mathlete Skinny" panose="00000400000000000000" pitchFamily="50" charset="0"/>
                        </a:rPr>
                        <a:t>Spring 1</a:t>
                      </a:r>
                    </a:p>
                    <a:p>
                      <a:pPr algn="ctr"/>
                      <a:r>
                        <a:rPr lang="en-GB" sz="1800" b="0" dirty="0">
                          <a:solidFill>
                            <a:schemeClr val="tx1"/>
                          </a:solidFill>
                          <a:latin typeface="Mathlete Skinny" panose="00000400000000000000" pitchFamily="50" charset="0"/>
                        </a:rPr>
                        <a:t>Careers </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Being responsible/Our World</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Show consideration of other people’s feelings.</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To explain why they are feeling a particular way.</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Begin to moderate emotions e.g. calming down independently.</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Listen to others with increased attention and wait for them to listen to me.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Arial" panose="020B0604020202020204" pitchFamily="34" charset="0"/>
                        </a:rPr>
                        <a:t>1decision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Green gets glasses</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Red’s hearing aid</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Red’s nut allergy</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Why does purple play differently?</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Purple’s pet bird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Our World – Rainbow’s day out and Rainbows food journey</a:t>
                      </a:r>
                    </a:p>
                  </a:txBody>
                  <a:tcPr marL="59055" marR="59055" marT="59055" marB="590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r>
                        <a:rPr lang="en-GB" sz="800" b="1" kern="100">
                          <a:effectLst/>
                          <a:latin typeface="Candara" panose="020E0502030303020204" pitchFamily="34" charset="0"/>
                          <a:ea typeface="Aptos" panose="020B0004020202020204" pitchFamily="34" charset="0"/>
                          <a:cs typeface="Times New Roman" panose="02020603050405020304" pitchFamily="18" charset="0"/>
                        </a:rPr>
                        <a:t>Keeping and staying healthy</a:t>
                      </a:r>
                      <a:r>
                        <a:rPr lang="en-GB" sz="800" kern="100">
                          <a:effectLst/>
                          <a:latin typeface="Candara" panose="020E0502030303020204" pitchFamily="34" charset="0"/>
                          <a:ea typeface="Aptos" panose="020B0004020202020204" pitchFamily="34" charset="0"/>
                          <a:cs typeface="Times New Roman" panose="02020603050405020304" pitchFamily="18" charset="0"/>
                        </a:rPr>
                        <a:t> (Washing Hands)</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“I don’t want to wash my hands”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r>
                        <a:rPr lang="en-GB" sz="800" b="1" kern="100">
                          <a:effectLst/>
                          <a:latin typeface="Candara" panose="020E0502030303020204" pitchFamily="34" charset="0"/>
                          <a:ea typeface="Aptos" panose="020B0004020202020204" pitchFamily="34" charset="0"/>
                          <a:cs typeface="Times New Roman" panose="02020603050405020304" pitchFamily="18" charset="0"/>
                        </a:rPr>
                        <a:t>Keeping and staying healthy</a:t>
                      </a: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Drug / Alcohol Education unit from PSHE association – 3 lessons (Year 1 / 2 unit)</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Computer Safety</a:t>
                      </a:r>
                      <a:r>
                        <a:rPr lang="en-GB" sz="800" kern="100">
                          <a:effectLst/>
                          <a:latin typeface="Candara" panose="020E0502030303020204" pitchFamily="34" charset="0"/>
                          <a:ea typeface="Aptos" panose="020B0004020202020204" pitchFamily="34" charset="0"/>
                          <a:cs typeface="Times New Roman" panose="02020603050405020304" pitchFamily="18" charset="0"/>
                        </a:rPr>
                        <a:t> (making friends online)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*create a class story about how to make friends online*</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Our World</a:t>
                      </a:r>
                      <a:r>
                        <a:rPr lang="en-GB" sz="800" kern="100">
                          <a:effectLst/>
                          <a:latin typeface="Candara" panose="020E0502030303020204" pitchFamily="34" charset="0"/>
                          <a:ea typeface="Aptos" panose="020B0004020202020204" pitchFamily="34" charset="0"/>
                          <a:cs typeface="Times New Roman" panose="02020603050405020304" pitchFamily="18" charset="0"/>
                        </a:rPr>
                        <a:t> (Chores at home)</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Keeping and staying safe</a:t>
                      </a: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Drug and Alcohol Education Unit from PSHE Association (4 lessons)</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Peer Pressure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(revisit The Story of Ferdinand)”I dare you” (Yr 6)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Being responsible</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(Stealing)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*Create a list of why people might steal – help find sensible solutions to stop them. E.G suggesting a food bank*</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05533567"/>
                  </a:ext>
                </a:extLst>
              </a:tr>
              <a:tr h="479239">
                <a:tc>
                  <a:txBody>
                    <a:bodyPr/>
                    <a:lstStyle/>
                    <a:p>
                      <a:pPr algn="ctr"/>
                      <a:r>
                        <a:rPr lang="en-GB" sz="1800" b="0" dirty="0">
                          <a:solidFill>
                            <a:schemeClr val="tx1"/>
                          </a:solidFill>
                          <a:latin typeface="Mathlete Skinny" panose="00000400000000000000" pitchFamily="50" charset="0"/>
                        </a:rPr>
                        <a:t>Spring 2 </a:t>
                      </a:r>
                    </a:p>
                    <a:p>
                      <a:pPr algn="ctr"/>
                      <a:r>
                        <a:rPr lang="en-GB" sz="1800" b="0" dirty="0">
                          <a:solidFill>
                            <a:schemeClr val="tx1"/>
                          </a:solidFill>
                          <a:latin typeface="Mathlete Skinny" panose="00000400000000000000" pitchFamily="50" charset="0"/>
                        </a:rPr>
                        <a:t>Problem Solving </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Computer Safety/Hazard Watch</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Be confident to talk to other members of staff outside of foundation.</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Know how to be ready to learn in a lesson.</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Arial" panose="020B0604020202020204" pitchFamily="34" charset="0"/>
                        </a:rPr>
                        <a:t>1decision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marL="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Pink’s screen time</a:t>
                      </a:r>
                    </a:p>
                    <a:p>
                      <a:pPr marL="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Yellow’s bedtime</a:t>
                      </a:r>
                    </a:p>
                    <a:p>
                      <a:pPr marL="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Purple watches the news</a:t>
                      </a:r>
                    </a:p>
                    <a:p>
                      <a:pPr marL="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Yellow goes on holiday</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59055" marR="59055" marT="59055" marB="590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Computer Safety</a:t>
                      </a:r>
                      <a:r>
                        <a:rPr lang="en-GB" sz="800" kern="100">
                          <a:effectLst/>
                          <a:latin typeface="Candara" panose="020E0502030303020204" pitchFamily="34" charset="0"/>
                          <a:ea typeface="Aptos" panose="020B0004020202020204" pitchFamily="34" charset="0"/>
                          <a:cs typeface="Times New Roman" panose="02020603050405020304" pitchFamily="18" charset="0"/>
                        </a:rPr>
                        <a:t> (Online Bullying)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*Create anti bullying poster*</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Our World</a:t>
                      </a:r>
                      <a:r>
                        <a:rPr lang="en-GB" sz="800" kern="100">
                          <a:effectLst/>
                          <a:latin typeface="Candara" panose="020E0502030303020204" pitchFamily="34" charset="0"/>
                          <a:ea typeface="Aptos" panose="020B0004020202020204" pitchFamily="34" charset="0"/>
                          <a:cs typeface="Times New Roman" panose="02020603050405020304" pitchFamily="18" charset="0"/>
                        </a:rPr>
                        <a:t> (Living in our World)</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“Living in our world”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*class ‘pet’ who the children must look after for the week – ensuring they are given what they need etc*</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Being Responsible</a:t>
                      </a:r>
                      <a:r>
                        <a:rPr lang="en-GB" sz="800" kern="100">
                          <a:effectLst/>
                          <a:latin typeface="Candara" panose="020E0502030303020204" pitchFamily="34" charset="0"/>
                          <a:ea typeface="Aptos" panose="020B0004020202020204" pitchFamily="34" charset="0"/>
                          <a:cs typeface="Times New Roman" panose="02020603050405020304" pitchFamily="18" charset="0"/>
                        </a:rPr>
                        <a:t> (Stealing)</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“The boy who cried Bigfoot”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“A bike like Sergios”</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Computer safety</a:t>
                      </a:r>
                      <a:r>
                        <a:rPr lang="en-GB" sz="800" kern="100">
                          <a:effectLst/>
                          <a:latin typeface="Candara" panose="020E0502030303020204" pitchFamily="34" charset="0"/>
                          <a:ea typeface="Aptos" panose="020B0004020202020204" pitchFamily="34" charset="0"/>
                          <a:cs typeface="Times New Roman" panose="02020603050405020304" pitchFamily="18" charset="0"/>
                        </a:rPr>
                        <a:t> (Online Bullying)</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”Chicken clicking” online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*Create anti bullying activity for anti-bullying week following year*</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Keeping and staying healthy – drugs and alcohol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“Smoking stinks Year 3”</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*Create a stop smoking quiz to stop misconceptions*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Computer safety</a:t>
                      </a:r>
                      <a:r>
                        <a:rPr lang="en-GB" sz="800" kern="100">
                          <a:effectLst/>
                          <a:latin typeface="Candara" panose="020E0502030303020204" pitchFamily="34" charset="0"/>
                          <a:ea typeface="Aptos" panose="020B0004020202020204" pitchFamily="34" charset="0"/>
                          <a:cs typeface="Times New Roman" panose="02020603050405020304" pitchFamily="18" charset="0"/>
                        </a:rPr>
                        <a:t> (Image Sharing)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TP “Goldilocks”(Yr 6)</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The working world</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(In App Purchases)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*A users guide to smartphones and in app purchases*</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77847641"/>
                  </a:ext>
                </a:extLst>
              </a:tr>
            </a:tbl>
          </a:graphicData>
        </a:graphic>
      </p:graphicFrame>
      <p:sp>
        <p:nvSpPr>
          <p:cNvPr id="3" name="TextBox 2">
            <a:extLst>
              <a:ext uri="{FF2B5EF4-FFF2-40B4-BE49-F238E27FC236}">
                <a16:creationId xmlns:a16="http://schemas.microsoft.com/office/drawing/2014/main" id="{43368668-9DD1-F7BB-F43D-27C75FCC0835}"/>
              </a:ext>
            </a:extLst>
          </p:cNvPr>
          <p:cNvSpPr txBox="1"/>
          <p:nvPr/>
        </p:nvSpPr>
        <p:spPr>
          <a:xfrm>
            <a:off x="8599251" y="110872"/>
            <a:ext cx="4095669" cy="461665"/>
          </a:xfrm>
          <a:prstGeom prst="rect">
            <a:avLst/>
          </a:prstGeom>
          <a:noFill/>
        </p:spPr>
        <p:txBody>
          <a:bodyPr wrap="square" rtlCol="0">
            <a:spAutoFit/>
          </a:bodyPr>
          <a:lstStyle/>
          <a:p>
            <a:pPr algn="r"/>
            <a:r>
              <a:rPr lang="en-GB" sz="2400">
                <a:latin typeface="Blue Eye" pitchFamily="50" charset="0"/>
              </a:rPr>
              <a:t>Disciplinary Skills &amp; Knowledge</a:t>
            </a:r>
            <a:endParaRPr lang="en-GB" sz="7754">
              <a:latin typeface="Blue Eye" pitchFamily="50" charset="0"/>
            </a:endParaRPr>
          </a:p>
        </p:txBody>
      </p:sp>
      <p:pic>
        <p:nvPicPr>
          <p:cNvPr id="2" name="Picture 1">
            <a:extLst>
              <a:ext uri="{FF2B5EF4-FFF2-40B4-BE49-F238E27FC236}">
                <a16:creationId xmlns:a16="http://schemas.microsoft.com/office/drawing/2014/main" id="{96B150CA-7F11-E09D-FCD7-813063149BFA}"/>
              </a:ext>
            </a:extLst>
          </p:cNvPr>
          <p:cNvPicPr>
            <a:picLocks noChangeAspect="1"/>
          </p:cNvPicPr>
          <p:nvPr/>
        </p:nvPicPr>
        <p:blipFill>
          <a:blip r:embed="rId2"/>
          <a:stretch>
            <a:fillRect/>
          </a:stretch>
        </p:blipFill>
        <p:spPr>
          <a:xfrm>
            <a:off x="261799" y="292796"/>
            <a:ext cx="2956816" cy="463336"/>
          </a:xfrm>
          <a:prstGeom prst="rect">
            <a:avLst/>
          </a:prstGeom>
        </p:spPr>
      </p:pic>
    </p:spTree>
    <p:extLst>
      <p:ext uri="{BB962C8B-B14F-4D97-AF65-F5344CB8AC3E}">
        <p14:creationId xmlns:p14="http://schemas.microsoft.com/office/powerpoint/2010/main" val="1541092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654CC-EB53-5A29-A681-B72B3C50B25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1530B6E-0D8F-4A82-6624-BBB2EC491D18}"/>
              </a:ext>
            </a:extLst>
          </p:cNvPr>
          <p:cNvSpPr txBox="1"/>
          <p:nvPr/>
        </p:nvSpPr>
        <p:spPr>
          <a:xfrm>
            <a:off x="2057400" y="265011"/>
            <a:ext cx="10141333" cy="1015663"/>
          </a:xfrm>
          <a:prstGeom prst="rect">
            <a:avLst/>
          </a:prstGeom>
          <a:noFill/>
        </p:spPr>
        <p:txBody>
          <a:bodyPr wrap="square" rtlCol="0">
            <a:spAutoFit/>
          </a:bodyPr>
          <a:lstStyle/>
          <a:p>
            <a:pPr algn="r"/>
            <a:r>
              <a:rPr lang="en-GB" sz="6000" dirty="0">
                <a:latin typeface="Mathlete Skinny" panose="00000400000000000000" pitchFamily="50" charset="0"/>
              </a:rPr>
              <a:t>LONG TERM OVERVIEW</a:t>
            </a:r>
          </a:p>
        </p:txBody>
      </p:sp>
      <p:cxnSp>
        <p:nvCxnSpPr>
          <p:cNvPr id="8" name="Straight Connector 7">
            <a:extLst>
              <a:ext uri="{FF2B5EF4-FFF2-40B4-BE49-F238E27FC236}">
                <a16:creationId xmlns:a16="http://schemas.microsoft.com/office/drawing/2014/main" id="{2A46D105-0D4F-DAB8-F35D-70F2431746B0}"/>
              </a:ext>
            </a:extLst>
          </p:cNvPr>
          <p:cNvCxnSpPr>
            <a:cxnSpLocks/>
          </p:cNvCxnSpPr>
          <p:nvPr/>
        </p:nvCxnSpPr>
        <p:spPr>
          <a:xfrm flipH="1">
            <a:off x="1" y="1025551"/>
            <a:ext cx="338522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0505D182-55EC-EB95-2680-7EBCF6DBB1BE}"/>
              </a:ext>
            </a:extLst>
          </p:cNvPr>
          <p:cNvCxnSpPr>
            <a:cxnSpLocks/>
          </p:cNvCxnSpPr>
          <p:nvPr/>
        </p:nvCxnSpPr>
        <p:spPr>
          <a:xfrm flipH="1">
            <a:off x="12094906" y="1025551"/>
            <a:ext cx="699924"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graphicFrame>
        <p:nvGraphicFramePr>
          <p:cNvPr id="15" name="Table 15">
            <a:extLst>
              <a:ext uri="{FF2B5EF4-FFF2-40B4-BE49-F238E27FC236}">
                <a16:creationId xmlns:a16="http://schemas.microsoft.com/office/drawing/2014/main" id="{3A9A5BF7-2FC2-A00B-B969-2D051ED1E38C}"/>
              </a:ext>
            </a:extLst>
          </p:cNvPr>
          <p:cNvGraphicFramePr>
            <a:graphicFrameLocks noGrp="1"/>
          </p:cNvGraphicFramePr>
          <p:nvPr>
            <p:extLst>
              <p:ext uri="{D42A27DB-BD31-4B8C-83A1-F6EECF244321}">
                <p14:modId xmlns:p14="http://schemas.microsoft.com/office/powerpoint/2010/main" val="2033100921"/>
              </p:ext>
            </p:extLst>
          </p:nvPr>
        </p:nvGraphicFramePr>
        <p:xfrm>
          <a:off x="261799" y="1468376"/>
          <a:ext cx="12280493" cy="4269163"/>
        </p:xfrm>
        <a:graphic>
          <a:graphicData uri="http://schemas.openxmlformats.org/drawingml/2006/table">
            <a:tbl>
              <a:tblPr firstRow="1" bandRow="1">
                <a:tableStyleId>{5C22544A-7EE6-4342-B048-85BDC9FD1C3A}</a:tableStyleId>
              </a:tblPr>
              <a:tblGrid>
                <a:gridCol w="1104278">
                  <a:extLst>
                    <a:ext uri="{9D8B030D-6E8A-4147-A177-3AD203B41FA5}">
                      <a16:colId xmlns:a16="http://schemas.microsoft.com/office/drawing/2014/main" val="907240035"/>
                    </a:ext>
                  </a:extLst>
                </a:gridCol>
                <a:gridCol w="2809413">
                  <a:extLst>
                    <a:ext uri="{9D8B030D-6E8A-4147-A177-3AD203B41FA5}">
                      <a16:colId xmlns:a16="http://schemas.microsoft.com/office/drawing/2014/main" val="3514930572"/>
                    </a:ext>
                  </a:extLst>
                </a:gridCol>
                <a:gridCol w="1394467">
                  <a:extLst>
                    <a:ext uri="{9D8B030D-6E8A-4147-A177-3AD203B41FA5}">
                      <a16:colId xmlns:a16="http://schemas.microsoft.com/office/drawing/2014/main" val="1634434665"/>
                    </a:ext>
                  </a:extLst>
                </a:gridCol>
                <a:gridCol w="1394467">
                  <a:extLst>
                    <a:ext uri="{9D8B030D-6E8A-4147-A177-3AD203B41FA5}">
                      <a16:colId xmlns:a16="http://schemas.microsoft.com/office/drawing/2014/main" val="2410363135"/>
                    </a:ext>
                  </a:extLst>
                </a:gridCol>
                <a:gridCol w="1394467">
                  <a:extLst>
                    <a:ext uri="{9D8B030D-6E8A-4147-A177-3AD203B41FA5}">
                      <a16:colId xmlns:a16="http://schemas.microsoft.com/office/drawing/2014/main" val="1207586746"/>
                    </a:ext>
                  </a:extLst>
                </a:gridCol>
                <a:gridCol w="1394467">
                  <a:extLst>
                    <a:ext uri="{9D8B030D-6E8A-4147-A177-3AD203B41FA5}">
                      <a16:colId xmlns:a16="http://schemas.microsoft.com/office/drawing/2014/main" val="3050758023"/>
                    </a:ext>
                  </a:extLst>
                </a:gridCol>
                <a:gridCol w="1394467">
                  <a:extLst>
                    <a:ext uri="{9D8B030D-6E8A-4147-A177-3AD203B41FA5}">
                      <a16:colId xmlns:a16="http://schemas.microsoft.com/office/drawing/2014/main" val="4290169373"/>
                    </a:ext>
                  </a:extLst>
                </a:gridCol>
                <a:gridCol w="1394467">
                  <a:extLst>
                    <a:ext uri="{9D8B030D-6E8A-4147-A177-3AD203B41FA5}">
                      <a16:colId xmlns:a16="http://schemas.microsoft.com/office/drawing/2014/main" val="3227354510"/>
                    </a:ext>
                  </a:extLst>
                </a:gridCol>
              </a:tblGrid>
              <a:tr h="4792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i="0">
                        <a:solidFill>
                          <a:schemeClr val="tx1"/>
                        </a:solidFill>
                        <a:effectLst/>
                        <a:latin typeface="Candara" panose="020E0502030303020204" pitchFamily="34" charset="0"/>
                      </a:endParaRPr>
                    </a:p>
                  </a:txBody>
                  <a:tcPr marL="59084" marR="59084" marT="59084" marB="59084"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EYFS</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1</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2</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3</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4</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5</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a:solidFill>
                            <a:schemeClr val="tx1"/>
                          </a:solidFill>
                          <a:effectLst/>
                          <a:latin typeface="Mathlete Skinny" panose="00000400000000000000" pitchFamily="50" charset="0"/>
                          <a:ea typeface="+mn-ea"/>
                          <a:cs typeface="+mn-cs"/>
                        </a:rPr>
                        <a:t>Year 6</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78521708"/>
                  </a:ext>
                </a:extLst>
              </a:tr>
              <a:tr h="5514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panose="00000400000000000000" pitchFamily="50" charset="0"/>
                        </a:rPr>
                        <a:t>Summer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solidFill>
                            <a:schemeClr val="tx1"/>
                          </a:solidFill>
                          <a:effectLst/>
                          <a:latin typeface="Mathlete Skinny" panose="00000400000000000000" pitchFamily="50" charset="0"/>
                        </a:rPr>
                        <a:t>Creative and critical thinking </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Keeping and Staying Safe/A world without Judgement</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Clearly articulate their feelings, explaining why and creating some solutions.</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Know how to keep safe in and outside of school.</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1descision</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Blue gets lost</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Blue explores road safety</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Red goes swimming</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Green goes to hospital</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Purple the passenger</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Green’s daddy moves out</a:t>
                      </a:r>
                    </a:p>
                    <a:p>
                      <a:pPr marL="171450" indent="0" algn="l" defTabSz="1280160" rtl="0" eaLnBrk="1" latinLnBrk="0" hangingPunct="1">
                        <a:lnSpc>
                          <a:spcPct val="100000"/>
                        </a:lnSpc>
                        <a:spcAft>
                          <a:spcPts val="0"/>
                        </a:spcAft>
                        <a:buFont typeface="Arial" panose="020B0604020202020204" pitchFamily="34" charset="0"/>
                        <a:buChar char="•"/>
                      </a:pPr>
                      <a:r>
                        <a:rPr lang="en-GB" sz="800" b="0" kern="1200" dirty="0">
                          <a:solidFill>
                            <a:schemeClr val="tx1"/>
                          </a:solidFill>
                          <a:latin typeface="Candara" panose="020E0502030303020204" pitchFamily="34" charset="0"/>
                          <a:ea typeface="+mn-ea"/>
                          <a:cs typeface="+mn-cs"/>
                        </a:rPr>
                        <a:t>Pink has a new brother</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txBody>
                  <a:tcPr marL="59055" marR="59055" marT="59055" marB="590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Being Responsible</a:t>
                      </a:r>
                      <a:r>
                        <a:rPr lang="en-GB" sz="800" kern="100">
                          <a:effectLst/>
                          <a:latin typeface="Candara" panose="020E0502030303020204" pitchFamily="34" charset="0"/>
                          <a:ea typeface="Aptos" panose="020B0004020202020204" pitchFamily="34" charset="0"/>
                          <a:cs typeface="Times New Roman" panose="02020603050405020304" pitchFamily="18" charset="0"/>
                        </a:rPr>
                        <a:t> (Water Spillages)</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Our World</a:t>
                      </a:r>
                      <a:r>
                        <a:rPr lang="en-GB" sz="800" kern="100">
                          <a:effectLst/>
                          <a:latin typeface="Candara" panose="020E0502030303020204" pitchFamily="34" charset="0"/>
                          <a:ea typeface="Aptos" panose="020B0004020202020204" pitchFamily="34" charset="0"/>
                          <a:cs typeface="Times New Roman" panose="02020603050405020304" pitchFamily="18" charset="0"/>
                        </a:rPr>
                        <a:t> (Growing in our world)</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 “The baby’s catalogue” online “Peter’s chair” – online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Keeping and Staying safe</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(Tying Shoelaces)</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*Create a rhyme or poem to help them remember how and why to tie their shoelaces*</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Computer Safety</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(Image Sharing)</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“Webster’s email” – online</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Relationships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(Touch)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Being Responsible</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(Coming home on time)</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“The King who banned the dark”</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*Create class rules*</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Keeping and staying safe</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(Cycle safety)</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a:t>
                      </a:r>
                      <a:r>
                        <a:rPr lang="en-GB" sz="800" kern="100" dirty="0" err="1">
                          <a:effectLst/>
                          <a:latin typeface="Candara" panose="020E0502030303020204" pitchFamily="34" charset="0"/>
                          <a:ea typeface="Aptos" panose="020B0004020202020204" pitchFamily="34" charset="0"/>
                          <a:cs typeface="Times New Roman" panose="02020603050405020304" pitchFamily="18" charset="0"/>
                        </a:rPr>
                        <a:t>Bikeability</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 create a jersey*</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The working world</a:t>
                      </a:r>
                      <a:r>
                        <a:rPr lang="en-GB" sz="800" kern="100">
                          <a:effectLst/>
                          <a:latin typeface="Candara" panose="020E0502030303020204" pitchFamily="34" charset="0"/>
                          <a:ea typeface="Aptos" panose="020B0004020202020204" pitchFamily="34" charset="0"/>
                          <a:cs typeface="Times New Roman" panose="02020603050405020304" pitchFamily="18" charset="0"/>
                        </a:rPr>
                        <a:t> (Enterprise)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*Create an activity to help at the summer fayre with PTFA – their own enterprise activity*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Keeping and staying safe</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(Water Safety)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*Water safety poster for local swimming pool*</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Keeping and staying Healthy </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(Alcohol)</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“Daddy doesn’t have to be giant anymore” (Year 5)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Growing and changing</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(Conception)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“And Tango makes three”.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320309"/>
                  </a:ext>
                </a:extLst>
              </a:tr>
              <a:tr h="479239">
                <a:tc>
                  <a:txBody>
                    <a:bodyPr/>
                    <a:lstStyle/>
                    <a:p>
                      <a:pPr algn="ctr"/>
                      <a:r>
                        <a:rPr lang="en-GB" sz="1800" b="0" dirty="0">
                          <a:solidFill>
                            <a:schemeClr val="tx1"/>
                          </a:solidFill>
                          <a:latin typeface="Mathlete Skinny" panose="00000400000000000000" pitchFamily="50" charset="0"/>
                        </a:rPr>
                        <a:t>Summer 2 </a:t>
                      </a:r>
                    </a:p>
                    <a:p>
                      <a:pPr algn="ctr"/>
                      <a:r>
                        <a:rPr lang="en-GB" sz="1800" b="0" dirty="0">
                          <a:solidFill>
                            <a:schemeClr val="tx1"/>
                          </a:solidFill>
                          <a:latin typeface="Mathlete Skinny" panose="00000400000000000000" pitchFamily="50" charset="0"/>
                        </a:rPr>
                        <a:t>World Environment Day </a:t>
                      </a:r>
                    </a:p>
                  </a:txBody>
                  <a:tcPr marL="59084" marR="59084" marT="59084" marB="5908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Keeping and Staying healthy</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Know how to independently access all areas of the provision, knowing what they can get out and how to use with purpose.</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Show confidence in the face of transition, understanding which changes will occur and how to manage these.</a:t>
                      </a:r>
                    </a:p>
                    <a:p>
                      <a:pPr algn="l">
                        <a:lnSpc>
                          <a:spcPct val="100000"/>
                        </a:lnSpc>
                        <a:spcAft>
                          <a:spcPts val="0"/>
                        </a:spcAft>
                      </a:pPr>
                      <a:endParaRPr lang="en-GB" sz="800" b="1" kern="100" dirty="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1descision</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Rainbow visits the seaside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Yellow learns about germs</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Orange brushes her teeth</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Red visits the Dentist</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Green’s greens</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Purple is poorly</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Green is moving up a year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txBody>
                  <a:tcPr marL="59055" marR="59055" marT="59055" marB="5905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Hazard Watch</a:t>
                      </a:r>
                      <a:r>
                        <a:rPr lang="en-GB" sz="800" kern="100">
                          <a:effectLst/>
                          <a:latin typeface="Candara" panose="020E0502030303020204" pitchFamily="34" charset="0"/>
                          <a:ea typeface="Aptos" panose="020B0004020202020204" pitchFamily="34" charset="0"/>
                          <a:cs typeface="Times New Roman" panose="02020603050405020304" pitchFamily="18" charset="0"/>
                        </a:rPr>
                        <a:t> (Is it safe to eat/drink)</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TP Danger’s that can affect others – “No Dragons for tea” fire safety -  online (revisit rom EYFS)</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Being Responsible</a:t>
                      </a:r>
                      <a:r>
                        <a:rPr lang="en-GB" sz="800" kern="100">
                          <a:effectLst/>
                          <a:latin typeface="Candara" panose="020E0502030303020204" pitchFamily="34" charset="0"/>
                          <a:ea typeface="Aptos" panose="020B0004020202020204" pitchFamily="34" charset="0"/>
                          <a:cs typeface="Times New Roman" panose="02020603050405020304" pitchFamily="18" charset="0"/>
                        </a:rPr>
                        <a:t> (Practice Makes Perfect)</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“Get up and go – why should I exercise” – online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*Create their own personal targets to achieve for the end of Yr2, reflecting on this after sports day*</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Keeping and staying healthy</a:t>
                      </a:r>
                      <a:r>
                        <a:rPr lang="en-GB" sz="800" kern="100">
                          <a:effectLst/>
                          <a:latin typeface="Candara" panose="020E0502030303020204" pitchFamily="34" charset="0"/>
                          <a:ea typeface="Aptos" panose="020B0004020202020204" pitchFamily="34" charset="0"/>
                          <a:cs typeface="Times New Roman" panose="02020603050405020304" pitchFamily="18" charset="0"/>
                        </a:rPr>
                        <a:t> – Safety in the home </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Relationships </a:t>
                      </a:r>
                      <a:r>
                        <a:rPr lang="en-GB" sz="800" kern="100">
                          <a:effectLst/>
                          <a:latin typeface="Candara" panose="020E0502030303020204" pitchFamily="34" charset="0"/>
                          <a:ea typeface="Aptos" panose="020B0004020202020204" pitchFamily="34" charset="0"/>
                          <a:cs typeface="Times New Roman" panose="02020603050405020304" pitchFamily="18" charset="0"/>
                        </a:rPr>
                        <a:t>(Appropriate touch)</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TP “The bear, the piano, the dog an the fiddle” – friendships and feelings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“The squirrels who squabbled” </a:t>
                      </a:r>
                    </a:p>
                    <a:p>
                      <a:pPr algn="l">
                        <a:lnSpc>
                          <a:spcPct val="100000"/>
                        </a:lnSpc>
                        <a:spcAft>
                          <a:spcPts val="0"/>
                        </a:spcAft>
                      </a:pPr>
                      <a:r>
                        <a:rPr lang="en-GB" sz="800" kern="100">
                          <a:effectLst/>
                          <a:latin typeface="Candara" panose="020E0502030303020204" pitchFamily="34" charset="0"/>
                          <a:ea typeface="Aptos" panose="020B0004020202020204" pitchFamily="34" charset="0"/>
                          <a:cs typeface="Times New Roman" panose="02020603050405020304" pitchFamily="18" charset="0"/>
                        </a:rPr>
                        <a:t> *Write a letter to your future self about what touch is acceptable*</a:t>
                      </a:r>
                    </a:p>
                    <a:p>
                      <a:pPr algn="l">
                        <a:lnSpc>
                          <a:spcPct val="100000"/>
                        </a:lnSpc>
                        <a:spcAft>
                          <a:spcPts val="0"/>
                        </a:spcAft>
                      </a:pPr>
                      <a:r>
                        <a:rPr lang="en-GB" sz="800" b="1" kern="10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Growing and changing</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(Puberty)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“Tad”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*Cartoon strip describing what happens*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Keeping and staying safe</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(Alcohol)</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“Daddy doesn’t have to be giant anymore” (Year 5)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Growing and changing</a:t>
                      </a:r>
                      <a:r>
                        <a:rPr lang="en-GB" sz="800" kern="100" dirty="0">
                          <a:effectLst/>
                          <a:latin typeface="Candara" panose="020E0502030303020204" pitchFamily="34" charset="0"/>
                          <a:ea typeface="Aptos" panose="020B0004020202020204" pitchFamily="34" charset="0"/>
                          <a:cs typeface="Times New Roman" panose="02020603050405020304" pitchFamily="18" charset="0"/>
                        </a:rPr>
                        <a:t> (Conception) </a:t>
                      </a:r>
                    </a:p>
                    <a:p>
                      <a:pPr algn="l">
                        <a:lnSpc>
                          <a:spcPct val="100000"/>
                        </a:lnSpc>
                        <a:spcAft>
                          <a:spcPts val="0"/>
                        </a:spcAft>
                      </a:pPr>
                      <a:r>
                        <a:rPr lang="en-GB" sz="800" kern="100" dirty="0">
                          <a:effectLst/>
                          <a:latin typeface="Candara" panose="020E0502030303020204" pitchFamily="34" charset="0"/>
                          <a:ea typeface="Aptos" panose="020B0004020202020204" pitchFamily="34" charset="0"/>
                          <a:cs typeface="Times New Roman" panose="02020603050405020304" pitchFamily="18" charset="0"/>
                        </a:rPr>
                        <a:t>TP “And Tango makes three”. </a:t>
                      </a:r>
                    </a:p>
                    <a:p>
                      <a:pPr algn="l">
                        <a:lnSpc>
                          <a:spcPct val="100000"/>
                        </a:lnSpc>
                        <a:spcAft>
                          <a:spcPts val="0"/>
                        </a:spcAft>
                      </a:pPr>
                      <a:r>
                        <a:rPr lang="en-GB" sz="800" b="1" kern="100" dirty="0">
                          <a:effectLst/>
                          <a:latin typeface="Candara" panose="020E0502030303020204" pitchFamily="34" charset="0"/>
                          <a:ea typeface="Aptos" panose="020B0004020202020204" pitchFamily="34" charset="0"/>
                          <a:cs typeface="Times New Roman" panose="02020603050405020304" pitchFamily="18" charset="0"/>
                        </a:rPr>
                        <a:t> </a:t>
                      </a:r>
                      <a:endParaRPr lang="en-GB" sz="800" kern="100" dirty="0">
                        <a:effectLst/>
                        <a:latin typeface="Candara" panose="020E0502030303020204" pitchFamily="34" charset="0"/>
                        <a:ea typeface="Aptos" panose="020B0004020202020204" pitchFamily="34" charset="0"/>
                        <a:cs typeface="Times New Roman" panose="02020603050405020304" pitchFamily="18" charset="0"/>
                      </a:endParaRPr>
                    </a:p>
                  </a:txBody>
                  <a:tcPr marL="68580" marR="6858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9105839"/>
                  </a:ext>
                </a:extLst>
              </a:tr>
            </a:tbl>
          </a:graphicData>
        </a:graphic>
      </p:graphicFrame>
      <p:sp>
        <p:nvSpPr>
          <p:cNvPr id="3" name="TextBox 2">
            <a:extLst>
              <a:ext uri="{FF2B5EF4-FFF2-40B4-BE49-F238E27FC236}">
                <a16:creationId xmlns:a16="http://schemas.microsoft.com/office/drawing/2014/main" id="{48057487-3180-36BC-A268-69A8BE56AE19}"/>
              </a:ext>
            </a:extLst>
          </p:cNvPr>
          <p:cNvSpPr txBox="1"/>
          <p:nvPr/>
        </p:nvSpPr>
        <p:spPr>
          <a:xfrm>
            <a:off x="8599251" y="110872"/>
            <a:ext cx="4095669" cy="461665"/>
          </a:xfrm>
          <a:prstGeom prst="rect">
            <a:avLst/>
          </a:prstGeom>
          <a:noFill/>
        </p:spPr>
        <p:txBody>
          <a:bodyPr wrap="square" rtlCol="0">
            <a:spAutoFit/>
          </a:bodyPr>
          <a:lstStyle/>
          <a:p>
            <a:pPr algn="r"/>
            <a:r>
              <a:rPr lang="en-GB" sz="2400">
                <a:latin typeface="Blue Eye" pitchFamily="50" charset="0"/>
              </a:rPr>
              <a:t>Disciplinary Skills &amp; Knowledge</a:t>
            </a:r>
            <a:endParaRPr lang="en-GB" sz="7754">
              <a:latin typeface="Blue Eye" pitchFamily="50" charset="0"/>
            </a:endParaRPr>
          </a:p>
        </p:txBody>
      </p:sp>
      <p:pic>
        <p:nvPicPr>
          <p:cNvPr id="2" name="Picture 1">
            <a:extLst>
              <a:ext uri="{FF2B5EF4-FFF2-40B4-BE49-F238E27FC236}">
                <a16:creationId xmlns:a16="http://schemas.microsoft.com/office/drawing/2014/main" id="{D13979F9-157B-C272-D43C-2F73DF12ABD6}"/>
              </a:ext>
            </a:extLst>
          </p:cNvPr>
          <p:cNvPicPr>
            <a:picLocks noChangeAspect="1"/>
          </p:cNvPicPr>
          <p:nvPr/>
        </p:nvPicPr>
        <p:blipFill>
          <a:blip r:embed="rId2"/>
          <a:stretch>
            <a:fillRect/>
          </a:stretch>
        </p:blipFill>
        <p:spPr>
          <a:xfrm>
            <a:off x="261799" y="292796"/>
            <a:ext cx="2956816" cy="463336"/>
          </a:xfrm>
          <a:prstGeom prst="rect">
            <a:avLst/>
          </a:prstGeom>
        </p:spPr>
      </p:pic>
    </p:spTree>
    <p:extLst>
      <p:ext uri="{BB962C8B-B14F-4D97-AF65-F5344CB8AC3E}">
        <p14:creationId xmlns:p14="http://schemas.microsoft.com/office/powerpoint/2010/main" val="34836098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CultureName xmlns="3539db18-2d6d-4604-a1fd-3c0ebb6cccf4" xsi:nil="true"/>
    <Owner xmlns="3539db18-2d6d-4604-a1fd-3c0ebb6cccf4">
      <UserInfo>
        <DisplayName/>
        <AccountId xsi:nil="true"/>
        <AccountType/>
      </UserInfo>
    </Owner>
    <Invited_Leaders xmlns="3539db18-2d6d-4604-a1fd-3c0ebb6cccf4" xsi:nil="true"/>
    <Math_Settings xmlns="3539db18-2d6d-4604-a1fd-3c0ebb6cccf4" xsi:nil="true"/>
    <Templates xmlns="3539db18-2d6d-4604-a1fd-3c0ebb6cccf4" xsi:nil="true"/>
    <Member_Groups xmlns="3539db18-2d6d-4604-a1fd-3c0ebb6cccf4">
      <UserInfo>
        <DisplayName/>
        <AccountId xsi:nil="true"/>
        <AccountType/>
      </UserInfo>
    </Member_Groups>
    <Invited_Members xmlns="3539db18-2d6d-4604-a1fd-3c0ebb6cccf4" xsi:nil="true"/>
    <AppVersion xmlns="3539db18-2d6d-4604-a1fd-3c0ebb6cccf4" xsi:nil="true"/>
    <LMS_Mappings xmlns="3539db18-2d6d-4604-a1fd-3c0ebb6cccf4" xsi:nil="true"/>
    <Members xmlns="3539db18-2d6d-4604-a1fd-3c0ebb6cccf4">
      <UserInfo>
        <DisplayName/>
        <AccountId xsi:nil="true"/>
        <AccountType/>
      </UserInfo>
    </Members>
    <DefaultSectionNames xmlns="3539db18-2d6d-4604-a1fd-3c0ebb6cccf4" xsi:nil="true"/>
    <Is_Collaboration_Space_Locked xmlns="3539db18-2d6d-4604-a1fd-3c0ebb6cccf4" xsi:nil="true"/>
    <FolderType xmlns="3539db18-2d6d-4604-a1fd-3c0ebb6cccf4" xsi:nil="true"/>
    <Self_Registration_Enabled xmlns="3539db18-2d6d-4604-a1fd-3c0ebb6cccf4" xsi:nil="true"/>
    <NotebookType xmlns="3539db18-2d6d-4604-a1fd-3c0ebb6cccf4" xsi:nil="true"/>
    <Leaders xmlns="3539db18-2d6d-4604-a1fd-3c0ebb6cccf4">
      <UserInfo>
        <DisplayName/>
        <AccountId xsi:nil="true"/>
        <AccountType/>
      </UserInfo>
    </Leaders>
    <Distribution_Groups xmlns="3539db18-2d6d-4604-a1fd-3c0ebb6cccf4" xsi:nil="true"/>
    <Has_Leaders_Only_SectionGroup xmlns="3539db18-2d6d-4604-a1fd-3c0ebb6cccf4" xsi:nil="true"/>
    <TeamsChannelId xmlns="3539db18-2d6d-4604-a1fd-3c0ebb6cccf4" xsi:nil="true"/>
    <IsNotebookLocked xmlns="3539db18-2d6d-4604-a1fd-3c0ebb6cccf4" xsi:nil="true"/>
    <TaxCatchAll xmlns="ef57304b-870a-4f9c-b3fe-df668b342f79" xsi:nil="true"/>
    <lcf76f155ced4ddcb4097134ff3c332f xmlns="3539db18-2d6d-4604-a1fd-3c0ebb6cccf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DD12425980A3A4BB602BD99E8703E49" ma:contentTypeVersion="37" ma:contentTypeDescription="Create a new document." ma:contentTypeScope="" ma:versionID="be2cbf271ac1418590237b7e215ec385">
  <xsd:schema xmlns:xsd="http://www.w3.org/2001/XMLSchema" xmlns:xs="http://www.w3.org/2001/XMLSchema" xmlns:p="http://schemas.microsoft.com/office/2006/metadata/properties" xmlns:ns2="3539db18-2d6d-4604-a1fd-3c0ebb6cccf4" xmlns:ns3="ef57304b-870a-4f9c-b3fe-df668b342f79" targetNamespace="http://schemas.microsoft.com/office/2006/metadata/properties" ma:root="true" ma:fieldsID="a64c8fee61928831d4fdde5b768d6048" ns2:_="" ns3:_="">
    <xsd:import namespace="3539db18-2d6d-4604-a1fd-3c0ebb6cccf4"/>
    <xsd:import namespace="ef57304b-870a-4f9c-b3fe-df668b342f79"/>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39db18-2d6d-4604-a1fd-3c0ebb6cccf4"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DateTaken" ma:index="32" nillable="true" ma:displayName="MediaServiceDateTaken" ma:hidden="true" ma:internalName="MediaServiceDateTaken" ma:readOnly="true">
      <xsd:simpleType>
        <xsd:restriction base="dms:Text"/>
      </xsd:simpleType>
    </xsd:element>
    <xsd:element name="MediaLengthInSeconds" ma:index="35" nillable="true" ma:displayName="MediaLengthInSeconds" ma:hidden="true" ma:internalName="MediaLengthInSeconds" ma:readOnly="true">
      <xsd:simpleType>
        <xsd:restriction base="dms:Unknown"/>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7b4c1e57-ccfd-4ed2-8e56-13419aa2a404" ma:termSetId="09814cd3-568e-fe90-9814-8d621ff8fb84" ma:anchorId="fba54fb3-c3e1-fe81-a776-ca4b69148c4d" ma:open="true" ma:isKeyword="false">
      <xsd:complexType>
        <xsd:sequence>
          <xsd:element ref="pc:Terms" minOccurs="0" maxOccurs="1"/>
        </xsd:sequence>
      </xsd:complexType>
    </xsd:element>
    <xsd:element name="MediaServiceOCR" ma:index="39" nillable="true" ma:displayName="Extracted Text" ma:internalName="MediaServiceOCR" ma:readOnly="true">
      <xsd:simpleType>
        <xsd:restriction base="dms:Note">
          <xsd:maxLength value="255"/>
        </xsd:restriction>
      </xsd:simpleType>
    </xsd:element>
    <xsd:element name="MediaServiceGenerationTime" ma:index="40" nillable="true" ma:displayName="MediaServiceGenerationTime" ma:hidden="true" ma:internalName="MediaServiceGenerationTime" ma:readOnly="true">
      <xsd:simpleType>
        <xsd:restriction base="dms:Text"/>
      </xsd:simpleType>
    </xsd:element>
    <xsd:element name="MediaServiceEventHashCode" ma:index="41" nillable="true" ma:displayName="MediaServiceEventHashCode" ma:hidden="true" ma:internalName="MediaServiceEventHashCode" ma:readOnly="true">
      <xsd:simpleType>
        <xsd:restriction base="dms:Text"/>
      </xsd:simpleType>
    </xsd:element>
    <xsd:element name="MediaServiceObjectDetectorVersions" ma:index="42" nillable="true" ma:displayName="MediaServiceObjectDetectorVersions" ma:hidden="true" ma:indexed="true" ma:internalName="MediaServiceObjectDetectorVersions" ma:readOnly="true">
      <xsd:simpleType>
        <xsd:restriction base="dms:Text"/>
      </xsd:simpleType>
    </xsd:element>
    <xsd:element name="MediaServiceSearchProperties" ma:index="43" nillable="true" ma:displayName="MediaServiceSearchProperties" ma:hidden="true" ma:internalName="MediaServiceSearchProperties" ma:readOnly="true">
      <xsd:simpleType>
        <xsd:restriction base="dms:Note"/>
      </xsd:simpleType>
    </xsd:element>
    <xsd:element name="MediaServiceLocation" ma:index="4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f57304b-870a-4f9c-b3fe-df668b342f79" elementFormDefault="qualified">
    <xsd:import namespace="http://schemas.microsoft.com/office/2006/documentManagement/types"/>
    <xsd:import namespace="http://schemas.microsoft.com/office/infopath/2007/PartnerControls"/>
    <xsd:element name="SharedWithUsers" ma:index="3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4" nillable="true" ma:displayName="Shared With Details" ma:internalName="SharedWithDetails" ma:readOnly="true">
      <xsd:simpleType>
        <xsd:restriction base="dms:Note">
          <xsd:maxLength value="255"/>
        </xsd:restriction>
      </xsd:simpleType>
    </xsd:element>
    <xsd:element name="TaxCatchAll" ma:index="38" nillable="true" ma:displayName="Taxonomy Catch All Column" ma:hidden="true" ma:list="{347cae09-57d5-409c-8329-4a25151b9781}" ma:internalName="TaxCatchAll" ma:showField="CatchAllData" ma:web="ef57304b-870a-4f9c-b3fe-df668b342f7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3C3E00A-D0A6-4C76-95B2-F40893387B74}">
  <ds:schemaRefs>
    <ds:schemaRef ds:uri="http://purl.org/dc/elements/1.1/"/>
    <ds:schemaRef ds:uri="http://schemas.microsoft.com/office/2006/metadata/properties"/>
    <ds:schemaRef ds:uri="3539db18-2d6d-4604-a1fd-3c0ebb6cccf4"/>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ef57304b-870a-4f9c-b3fe-df668b342f79"/>
    <ds:schemaRef ds:uri="http://www.w3.org/XML/1998/namespace"/>
  </ds:schemaRefs>
</ds:datastoreItem>
</file>

<file path=customXml/itemProps2.xml><?xml version="1.0" encoding="utf-8"?>
<ds:datastoreItem xmlns:ds="http://schemas.openxmlformats.org/officeDocument/2006/customXml" ds:itemID="{93DC7CB4-ABD8-42C7-AE17-10D53863E182}">
  <ds:schemaRefs>
    <ds:schemaRef ds:uri="http://schemas.microsoft.com/sharepoint/v3/contenttype/forms"/>
  </ds:schemaRefs>
</ds:datastoreItem>
</file>

<file path=customXml/itemProps3.xml><?xml version="1.0" encoding="utf-8"?>
<ds:datastoreItem xmlns:ds="http://schemas.openxmlformats.org/officeDocument/2006/customXml" ds:itemID="{8F999522-0B16-420D-8113-F2B40CBA424E}">
  <ds:schemaRefs>
    <ds:schemaRef ds:uri="3539db18-2d6d-4604-a1fd-3c0ebb6cccf4"/>
    <ds:schemaRef ds:uri="ef57304b-870a-4f9c-b3fe-df668b342f7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1449</TotalTime>
  <Words>6654</Words>
  <Application>Microsoft Office PowerPoint</Application>
  <PresentationFormat>A3 Paper (297x420 mm)</PresentationFormat>
  <Paragraphs>851</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Candara</vt:lpstr>
      <vt:lpstr>Blue Eye</vt:lpstr>
      <vt:lpstr>Calibri</vt:lpstr>
      <vt:lpstr>Mathlete Skinny</vt:lpstr>
      <vt:lpstr>OpenDyslexic</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Stirling-Wood</dc:creator>
  <cp:lastModifiedBy>Sarah Sargison</cp:lastModifiedBy>
  <cp:revision>5</cp:revision>
  <cp:lastPrinted>2025-03-05T12:05:46Z</cp:lastPrinted>
  <dcterms:created xsi:type="dcterms:W3CDTF">2022-09-20T12:27:14Z</dcterms:created>
  <dcterms:modified xsi:type="dcterms:W3CDTF">2025-03-05T13:38:49Z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0x0101004DD12425980A3A4BB602BD99E8703E49</vt:lpwstr>
  </property>
  <property fmtid="{D5CDD505-2E9C-101B-9397-08002B2CF9AE}" pid="3" name="MediaServiceImageTags">
    <vt:lpwstr/>
  </property>
</Properties>
</file>