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257" r:id="rId3"/>
    <p:sldId id="275" r:id="rId4"/>
    <p:sldId id="274" r:id="rId5"/>
    <p:sldId id="300" r:id="rId6"/>
    <p:sldId id="260" r:id="rId7"/>
    <p:sldId id="261" r:id="rId8"/>
    <p:sldId id="256" r:id="rId9"/>
    <p:sldId id="264" r:id="rId10"/>
    <p:sldId id="266" r:id="rId11"/>
    <p:sldId id="314" r:id="rId12"/>
    <p:sldId id="272" r:id="rId13"/>
    <p:sldId id="259" r:id="rId14"/>
    <p:sldId id="267" r:id="rId15"/>
    <p:sldId id="268" r:id="rId16"/>
    <p:sldId id="263" r:id="rId17"/>
    <p:sldId id="271" r:id="rId18"/>
    <p:sldId id="302" r:id="rId19"/>
    <p:sldId id="303" r:id="rId20"/>
    <p:sldId id="276" r:id="rId21"/>
    <p:sldId id="277" r:id="rId22"/>
    <p:sldId id="312" r:id="rId23"/>
    <p:sldId id="279" r:id="rId24"/>
    <p:sldId id="286" r:id="rId25"/>
    <p:sldId id="258" r:id="rId26"/>
    <p:sldId id="287" r:id="rId27"/>
    <p:sldId id="285" r:id="rId28"/>
    <p:sldId id="288" r:id="rId29"/>
    <p:sldId id="289" r:id="rId30"/>
    <p:sldId id="265" r:id="rId31"/>
    <p:sldId id="290" r:id="rId32"/>
    <p:sldId id="291" r:id="rId33"/>
    <p:sldId id="292" r:id="rId34"/>
    <p:sldId id="283" r:id="rId35"/>
    <p:sldId id="273" r:id="rId36"/>
    <p:sldId id="269" r:id="rId37"/>
    <p:sldId id="270" r:id="rId38"/>
    <p:sldId id="284" r:id="rId39"/>
    <p:sldId id="293" r:id="rId40"/>
    <p:sldId id="294" r:id="rId41"/>
    <p:sldId id="295" r:id="rId42"/>
    <p:sldId id="296" r:id="rId43"/>
    <p:sldId id="297" r:id="rId44"/>
    <p:sldId id="298" r:id="rId45"/>
    <p:sldId id="280" r:id="rId46"/>
    <p:sldId id="281" r:id="rId47"/>
    <p:sldId id="282" r:id="rId48"/>
    <p:sldId id="29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8" d="100"/>
          <a:sy n="58" d="100"/>
        </p:scale>
        <p:origin x="964"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013B5A-982C-4F35-83A6-C3AF663B274B}" type="datetimeFigureOut">
              <a:rPr lang="en-GB" smtClean="0"/>
              <a:t>24/02/2025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4E4677-28C2-4743-A4AA-8AD507937CAE}" type="slidenum">
              <a:rPr lang="en-GB" smtClean="0"/>
              <a:t>‹#›</a:t>
            </a:fld>
            <a:endParaRPr lang="en-GB"/>
          </a:p>
        </p:txBody>
      </p:sp>
    </p:spTree>
    <p:extLst>
      <p:ext uri="{BB962C8B-B14F-4D97-AF65-F5344CB8AC3E}">
        <p14:creationId xmlns:p14="http://schemas.microsoft.com/office/powerpoint/2010/main" val="809239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13205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54197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71935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302190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76849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702734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47258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25378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43666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84881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1210706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222153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926016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41D3AB-BDD2-4386-9272-B723443E224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22499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47DB2-9ABE-B57E-F2E4-7F7FC106D5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548EF9-2086-DEF0-8A09-E3806506B9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0D4B1F8-A638-6FE9-F16B-EF32E6C71824}"/>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5" name="Footer Placeholder 4">
            <a:extLst>
              <a:ext uri="{FF2B5EF4-FFF2-40B4-BE49-F238E27FC236}">
                <a16:creationId xmlns:a16="http://schemas.microsoft.com/office/drawing/2014/main" id="{6F45189A-343C-5348-8D1B-D39D1C61BE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1D33B1-9842-3972-9EF1-8E3CFCD6A96F}"/>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1535742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DB1F1-FAE3-D261-A9D9-D10F2AD49E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DC1AB9-B444-AB13-BC3C-09C6FC0AE8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5FB37B-7975-E2D5-994D-9D0DAC82C52D}"/>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5" name="Footer Placeholder 4">
            <a:extLst>
              <a:ext uri="{FF2B5EF4-FFF2-40B4-BE49-F238E27FC236}">
                <a16:creationId xmlns:a16="http://schemas.microsoft.com/office/drawing/2014/main" id="{88B3D4CB-2EE7-878C-98E0-0D1B8AB049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C62D8D-9313-2746-DEA7-FF51A6021B56}"/>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2482736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4DBA7-0037-B341-C623-0A749D4FE5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EAEAE5-314B-B896-6B92-81D0604D31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6B30AF-76E5-AB8E-B7A6-ABEEA1E9C4A9}"/>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5" name="Footer Placeholder 4">
            <a:extLst>
              <a:ext uri="{FF2B5EF4-FFF2-40B4-BE49-F238E27FC236}">
                <a16:creationId xmlns:a16="http://schemas.microsoft.com/office/drawing/2014/main" id="{CE438F8F-C366-B514-2BD1-34D58CC548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5508F8-23D1-6CC1-22F7-3482B92C361E}"/>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734995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0B1DF-2CC9-9BA9-C96C-D3391107C4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ED6F65-D425-784E-80F6-91F2DC1D43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F37B5AC-48FE-9175-8519-8938FE0D7E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37913DF-981B-6865-95DE-8E047AD3ABFA}"/>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6" name="Footer Placeholder 5">
            <a:extLst>
              <a:ext uri="{FF2B5EF4-FFF2-40B4-BE49-F238E27FC236}">
                <a16:creationId xmlns:a16="http://schemas.microsoft.com/office/drawing/2014/main" id="{1377EF29-F01D-A3F1-389A-71245CA39F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3ED9D9-A9C3-E7D4-4D06-60AE9DA9D488}"/>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26286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09BA8-29D0-57AA-09BC-0F42DE95EC1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4200B7-6421-A8EE-C5A0-A90110DB56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76AFEC-B491-CC29-589C-4B42453510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F692DA-0668-3818-98CC-F402BE65E7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81401B-37ED-5073-67A6-B0F2117A38F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46784C9-283E-BC89-50E5-7EE2C9D8B89A}"/>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8" name="Footer Placeholder 7">
            <a:extLst>
              <a:ext uri="{FF2B5EF4-FFF2-40B4-BE49-F238E27FC236}">
                <a16:creationId xmlns:a16="http://schemas.microsoft.com/office/drawing/2014/main" id="{FC7794D6-EA99-2352-8444-00118DD8986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2902AA-C03F-CF06-06FA-3B54D523DBF8}"/>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3214524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01221-7B6E-C5FB-DE16-51033411350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4D6BE6-4EC5-E615-1A0C-2A5F649708B1}"/>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4" name="Footer Placeholder 3">
            <a:extLst>
              <a:ext uri="{FF2B5EF4-FFF2-40B4-BE49-F238E27FC236}">
                <a16:creationId xmlns:a16="http://schemas.microsoft.com/office/drawing/2014/main" id="{D0E9C3D2-5180-FF4A-E57A-0B8ABCDD900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F0522C7-A10C-FD75-6615-4E97BA8AC56A}"/>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735944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A8EEDB-2E41-5682-E933-343E22D60AC7}"/>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3" name="Footer Placeholder 2">
            <a:extLst>
              <a:ext uri="{FF2B5EF4-FFF2-40B4-BE49-F238E27FC236}">
                <a16:creationId xmlns:a16="http://schemas.microsoft.com/office/drawing/2014/main" id="{E40275D4-FB6B-5E4F-1EDF-4669603BC5E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27E4C4-118D-EE2A-B10E-85A74EAF7F27}"/>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1318880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AC148-F223-8082-27C3-614CF2D7F9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8B13FFF-31DF-EB86-DE00-46208F44365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C981FAE-7F49-0C46-86C0-5C7D4723A9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F3E179-6F02-60B3-F7C9-D4D845E030E5}"/>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6" name="Footer Placeholder 5">
            <a:extLst>
              <a:ext uri="{FF2B5EF4-FFF2-40B4-BE49-F238E27FC236}">
                <a16:creationId xmlns:a16="http://schemas.microsoft.com/office/drawing/2014/main" id="{AF52B0B9-1141-C00D-F598-B9444CE38E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ECEE3-1593-D8DB-C7A3-039E088D714E}"/>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3322589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9BE7C-7E88-AAD8-4526-7C590BD420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5C7B6B5-86BD-0231-0614-43C3555C8A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CABDD0B-8910-A89E-8622-6A92A72894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080920-1A26-A204-DF01-22A8BFCCE59F}"/>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6" name="Footer Placeholder 5">
            <a:extLst>
              <a:ext uri="{FF2B5EF4-FFF2-40B4-BE49-F238E27FC236}">
                <a16:creationId xmlns:a16="http://schemas.microsoft.com/office/drawing/2014/main" id="{E274A827-387D-E50B-F727-EAFF4F180B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BC3353-3A70-74BC-B5C9-99BD2BC89108}"/>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4069955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CFF56-1610-98B4-2E37-A8AE7BA7898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3CDABF-A8FE-7F9F-9C47-D41C5C0C48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017B27-D2CE-E508-B45B-AADD87795FBF}"/>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5" name="Footer Placeholder 4">
            <a:extLst>
              <a:ext uri="{FF2B5EF4-FFF2-40B4-BE49-F238E27FC236}">
                <a16:creationId xmlns:a16="http://schemas.microsoft.com/office/drawing/2014/main" id="{B058E924-2F78-6355-8CE9-DFAB9ABB84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6C7EF3-5393-F015-8D06-8B099293C47C}"/>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933834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4CAB5B-B7F7-8DE9-6080-9E61B513B6D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B7B952-8110-8644-FA7C-E6D7625C29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798F32-C5DB-0838-091D-96A21F2F95FD}"/>
              </a:ext>
            </a:extLst>
          </p:cNvPr>
          <p:cNvSpPr>
            <a:spLocks noGrp="1"/>
          </p:cNvSpPr>
          <p:nvPr>
            <p:ph type="dt" sz="half" idx="10"/>
          </p:nvPr>
        </p:nvSpPr>
        <p:spPr/>
        <p:txBody>
          <a:bodyPr/>
          <a:lstStyle/>
          <a:p>
            <a:fld id="{3644CB4A-7975-465C-A7A3-84CFCEDAB03A}" type="datetimeFigureOut">
              <a:rPr lang="en-GB" smtClean="0"/>
              <a:t>24/02/2025</a:t>
            </a:fld>
            <a:endParaRPr lang="en-GB"/>
          </a:p>
        </p:txBody>
      </p:sp>
      <p:sp>
        <p:nvSpPr>
          <p:cNvPr id="5" name="Footer Placeholder 4">
            <a:extLst>
              <a:ext uri="{FF2B5EF4-FFF2-40B4-BE49-F238E27FC236}">
                <a16:creationId xmlns:a16="http://schemas.microsoft.com/office/drawing/2014/main" id="{ED058410-8E88-AEF1-7F89-84750D51CF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A92ADA-4571-FE1F-D1C4-2C4CD80D2FFA}"/>
              </a:ext>
            </a:extLst>
          </p:cNvPr>
          <p:cNvSpPr>
            <a:spLocks noGrp="1"/>
          </p:cNvSpPr>
          <p:nvPr>
            <p:ph type="sldNum" sz="quarter" idx="12"/>
          </p:nvPr>
        </p:nvSpPr>
        <p:spPr/>
        <p:txBody>
          <a:bodyPr/>
          <a:lstStyle/>
          <a:p>
            <a:fld id="{DBCCFAC1-4251-4336-946E-5C0AE942460B}" type="slidenum">
              <a:rPr lang="en-GB" smtClean="0"/>
              <a:t>‹#›</a:t>
            </a:fld>
            <a:endParaRPr lang="en-GB"/>
          </a:p>
        </p:txBody>
      </p:sp>
    </p:spTree>
    <p:extLst>
      <p:ext uri="{BB962C8B-B14F-4D97-AF65-F5344CB8AC3E}">
        <p14:creationId xmlns:p14="http://schemas.microsoft.com/office/powerpoint/2010/main" val="29805558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F471D-7EEE-9EB4-9069-BCB7A8B5052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3FB20FE-FE6F-5448-A767-7ED6E2D7FD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33F2A33-D236-AF3C-377B-5C956316E8C1}"/>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5" name="Footer Placeholder 4">
            <a:extLst>
              <a:ext uri="{FF2B5EF4-FFF2-40B4-BE49-F238E27FC236}">
                <a16:creationId xmlns:a16="http://schemas.microsoft.com/office/drawing/2014/main" id="{299E9EF5-DE6C-B650-E66E-722EB1FD92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C1AAD2-65DE-0E27-B80F-ADFACF456325}"/>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228974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B798A-7C65-FC47-3CD1-54550444A1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BE889F-6C5A-27C0-8A0F-C1CCC5FFD9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934172-C434-8E98-D637-124C736DF207}"/>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5" name="Footer Placeholder 4">
            <a:extLst>
              <a:ext uri="{FF2B5EF4-FFF2-40B4-BE49-F238E27FC236}">
                <a16:creationId xmlns:a16="http://schemas.microsoft.com/office/drawing/2014/main" id="{507152EA-6226-C4FD-455C-B703EF0C10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5B23ED-A0B3-7E42-9C1C-EC90DE755461}"/>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40249796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798B3-E7EC-4DB5-28A4-44EDA859C1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5C1ECDF-54C9-9DF7-EAB8-2965703DE7A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4B8F55-617C-2016-2F87-79DEFD16B2CC}"/>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5" name="Footer Placeholder 4">
            <a:extLst>
              <a:ext uri="{FF2B5EF4-FFF2-40B4-BE49-F238E27FC236}">
                <a16:creationId xmlns:a16="http://schemas.microsoft.com/office/drawing/2014/main" id="{79C060BE-ED70-0DA6-6D4E-FBF80E7758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83C35D-CA9E-D7B0-5959-FB9F8ACE968E}"/>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2582508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FE615-0386-836E-92C6-C16F9C91FF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D18BBC-FC4D-41F5-21EC-251B54350B2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4DCD236-2962-EA7F-3A79-0AD8C0AB3F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5E2710-3D19-83E5-44EC-69F6E85159E5}"/>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6" name="Footer Placeholder 5">
            <a:extLst>
              <a:ext uri="{FF2B5EF4-FFF2-40B4-BE49-F238E27FC236}">
                <a16:creationId xmlns:a16="http://schemas.microsoft.com/office/drawing/2014/main" id="{BC82E414-0C64-72AF-DF9D-FD9DF959F0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BD4BD1-73E2-9AF5-CF88-E1C06A1BE1F3}"/>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40973541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C2845-8BE2-625C-4B97-5BF333E1414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7D5A783-2EB4-85E2-6D36-749273B7C8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CA55AC4-4670-B32E-82BA-6E7452398A7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DB6540-9726-F1AA-14A5-C93D6C1C7F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8FA2D8-A4C3-4B44-DD67-8110436451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AA04480-17E1-327F-D0E2-EF0A9FDD83CB}"/>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8" name="Footer Placeholder 7">
            <a:extLst>
              <a:ext uri="{FF2B5EF4-FFF2-40B4-BE49-F238E27FC236}">
                <a16:creationId xmlns:a16="http://schemas.microsoft.com/office/drawing/2014/main" id="{FC43E846-6636-E94D-AC41-5DAB86850B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46B6C88-9814-ACF6-3B11-2E2D0169ED6C}"/>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34131945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CCC8F-9C2D-B26C-6BA4-2F9418A3418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940D472-83E3-DDA5-D60D-C736E0F863BC}"/>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4" name="Footer Placeholder 3">
            <a:extLst>
              <a:ext uri="{FF2B5EF4-FFF2-40B4-BE49-F238E27FC236}">
                <a16:creationId xmlns:a16="http://schemas.microsoft.com/office/drawing/2014/main" id="{AD500FAD-75E1-EB26-73FB-7A173CA4295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79896E8-D34F-26DD-444C-262F3355FD79}"/>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11661397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10EFE9-0D17-67A5-6F41-4BA65F24928C}"/>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3" name="Footer Placeholder 2">
            <a:extLst>
              <a:ext uri="{FF2B5EF4-FFF2-40B4-BE49-F238E27FC236}">
                <a16:creationId xmlns:a16="http://schemas.microsoft.com/office/drawing/2014/main" id="{4489BD72-13CB-3514-DB0B-150B8DE8FF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03F2213-C987-6534-2753-59A7D0AF2DC4}"/>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3278633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5F962-0D4C-7126-83C5-43DA5445AF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819D82-4EC2-FCC6-2C81-99FA9762A7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937843-B0EA-1BC1-FC6E-05C41DB748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ED4353-7F6B-CCF6-5A25-1BBFDE52B92C}"/>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6" name="Footer Placeholder 5">
            <a:extLst>
              <a:ext uri="{FF2B5EF4-FFF2-40B4-BE49-F238E27FC236}">
                <a16:creationId xmlns:a16="http://schemas.microsoft.com/office/drawing/2014/main" id="{46078EA7-8E73-831D-37D2-49CB4B3851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7C9ED4-7FAB-A856-D9FC-C949345B02C0}"/>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30546835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9CC36-8551-CBCA-4F86-6E58D599D2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39C0524-8CDE-3D57-7AE1-B83864529C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D925AAF-03B6-CC60-F12D-D2DA397C16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A574EA-0FE5-6930-9139-5F895C9D2B6A}"/>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6" name="Footer Placeholder 5">
            <a:extLst>
              <a:ext uri="{FF2B5EF4-FFF2-40B4-BE49-F238E27FC236}">
                <a16:creationId xmlns:a16="http://schemas.microsoft.com/office/drawing/2014/main" id="{392755BD-07D7-B8AF-F0C2-037BEBC7D0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2CBF30-EA8B-EA66-3A2B-C0286A0B72B3}"/>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9276820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69540-D181-F675-20DD-56E166EAC9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A2C678-BBA0-95EC-3473-A66D9919DEC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F68CA6-C669-74B6-B1D6-6E341A9B5E32}"/>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5" name="Footer Placeholder 4">
            <a:extLst>
              <a:ext uri="{FF2B5EF4-FFF2-40B4-BE49-F238E27FC236}">
                <a16:creationId xmlns:a16="http://schemas.microsoft.com/office/drawing/2014/main" id="{5F98ACAA-139E-0EA4-7783-4F24D19496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A01745-958D-94EA-3EF0-A49094B50D0B}"/>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14004645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57E35F-5084-8D78-AC5F-2719EF4D5B2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F4248B-D652-8F55-2A56-4FF6E0E68CF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02A684-D9F6-5342-A67D-585360084A33}"/>
              </a:ext>
            </a:extLst>
          </p:cNvPr>
          <p:cNvSpPr>
            <a:spLocks noGrp="1"/>
          </p:cNvSpPr>
          <p:nvPr>
            <p:ph type="dt" sz="half" idx="10"/>
          </p:nvPr>
        </p:nvSpPr>
        <p:spPr/>
        <p:txBody>
          <a:bodyPr/>
          <a:lstStyle/>
          <a:p>
            <a:fld id="{508DA66B-E1CE-4F80-A790-D19D66BF1A72}" type="datetimeFigureOut">
              <a:rPr lang="en-GB" smtClean="0"/>
              <a:t>24/02/2025</a:t>
            </a:fld>
            <a:endParaRPr lang="en-GB"/>
          </a:p>
        </p:txBody>
      </p:sp>
      <p:sp>
        <p:nvSpPr>
          <p:cNvPr id="5" name="Footer Placeholder 4">
            <a:extLst>
              <a:ext uri="{FF2B5EF4-FFF2-40B4-BE49-F238E27FC236}">
                <a16:creationId xmlns:a16="http://schemas.microsoft.com/office/drawing/2014/main" id="{AB3AA763-6EF5-A780-B975-B3AB7BF009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E32388-3759-DA3D-4B7B-7416399D8885}"/>
              </a:ext>
            </a:extLst>
          </p:cNvPr>
          <p:cNvSpPr>
            <a:spLocks noGrp="1"/>
          </p:cNvSpPr>
          <p:nvPr>
            <p:ph type="sldNum" sz="quarter" idx="12"/>
          </p:nvPr>
        </p:nvSpPr>
        <p:spPr/>
        <p:txBody>
          <a:bodyPr/>
          <a:lstStyle/>
          <a:p>
            <a:fld id="{99FC7FA4-2355-4F89-A287-AF0397D26E82}" type="slidenum">
              <a:rPr lang="en-GB" smtClean="0"/>
              <a:t>‹#›</a:t>
            </a:fld>
            <a:endParaRPr lang="en-GB"/>
          </a:p>
        </p:txBody>
      </p:sp>
    </p:spTree>
    <p:extLst>
      <p:ext uri="{BB962C8B-B14F-4D97-AF65-F5344CB8AC3E}">
        <p14:creationId xmlns:p14="http://schemas.microsoft.com/office/powerpoint/2010/main" val="1705616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593677-7582-EF72-400E-45DED90719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4F9516-20F2-AD39-ADA1-33F437D6FE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58EF9F-706A-B39F-04F1-27269EA282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44CB4A-7975-465C-A7A3-84CFCEDAB03A}" type="datetimeFigureOut">
              <a:rPr lang="en-GB" smtClean="0"/>
              <a:t>24/02/2025</a:t>
            </a:fld>
            <a:endParaRPr lang="en-GB"/>
          </a:p>
        </p:txBody>
      </p:sp>
      <p:sp>
        <p:nvSpPr>
          <p:cNvPr id="5" name="Footer Placeholder 4">
            <a:extLst>
              <a:ext uri="{FF2B5EF4-FFF2-40B4-BE49-F238E27FC236}">
                <a16:creationId xmlns:a16="http://schemas.microsoft.com/office/drawing/2014/main" id="{D97F5A67-A06F-A99A-9DE3-316DD3F425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B0AE97-CE31-0B74-8F29-8079103CA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CCFAC1-4251-4336-946E-5C0AE942460B}" type="slidenum">
              <a:rPr lang="en-GB" smtClean="0"/>
              <a:t>‹#›</a:t>
            </a:fld>
            <a:endParaRPr lang="en-GB"/>
          </a:p>
        </p:txBody>
      </p:sp>
    </p:spTree>
    <p:extLst>
      <p:ext uri="{BB962C8B-B14F-4D97-AF65-F5344CB8AC3E}">
        <p14:creationId xmlns:p14="http://schemas.microsoft.com/office/powerpoint/2010/main" val="26261671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8BF551-7CBC-CF85-53C9-2A89C1C671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01CCDC-EB1B-0DE2-8278-0888D4AB71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A5E2A3-8B6D-0249-EF19-7E65138C5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08DA66B-E1CE-4F80-A790-D19D66BF1A72}" type="datetimeFigureOut">
              <a:rPr lang="en-GB" smtClean="0"/>
              <a:t>24/02/2025</a:t>
            </a:fld>
            <a:endParaRPr lang="en-GB"/>
          </a:p>
        </p:txBody>
      </p:sp>
      <p:sp>
        <p:nvSpPr>
          <p:cNvPr id="5" name="Footer Placeholder 4">
            <a:extLst>
              <a:ext uri="{FF2B5EF4-FFF2-40B4-BE49-F238E27FC236}">
                <a16:creationId xmlns:a16="http://schemas.microsoft.com/office/drawing/2014/main" id="{518CA128-6726-A141-9911-1151F0DFB3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355FC9B-115F-7D81-6886-447278A555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9FC7FA4-2355-4F89-A287-AF0397D26E82}" type="slidenum">
              <a:rPr lang="en-GB" smtClean="0"/>
              <a:t>‹#›</a:t>
            </a:fld>
            <a:endParaRPr lang="en-GB"/>
          </a:p>
        </p:txBody>
      </p:sp>
    </p:spTree>
    <p:extLst>
      <p:ext uri="{BB962C8B-B14F-4D97-AF65-F5344CB8AC3E}">
        <p14:creationId xmlns:p14="http://schemas.microsoft.com/office/powerpoint/2010/main" val="14922873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berryhillprimaryschool.sharepoint.com/:w:/r/sites/BerryHillTeachers/Shared%20Documents/Berry%20Hill%20Reading%20Guidance%20finalised.docx?d=w2fa6c5395a1e4cada5353dcfe3bda92f&amp;csf=1&amp;web=1&amp;e=fUjicq"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berryhillprimaryschool.sharepoint.com/sites/BerryHillTeachers/Shared%20Documents/July%202024%20Writing%20meeting%20.pptx?web=1"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2.xml"/><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3.png"/><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microsoft.com/office/2007/relationships/hdphoto" Target="../media/hdphoto2.wdp"/><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microsoft.com/office/2007/relationships/hdphoto" Target="../media/hdphoto3.wdp"/><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microsoft.com/office/2007/relationships/hdphoto" Target="../media/hdphoto4.wdp"/><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microsoft.com/office/2007/relationships/hdphoto" Target="../media/hdphoto5.wdp"/><Relationship Id="rId4" Type="http://schemas.openxmlformats.org/officeDocument/2006/relationships/image" Target="../media/image41.png"/></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microsoft.com/office/2007/relationships/hdphoto" Target="../media/hdphoto6.wdp"/><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microsoft.com/office/2007/relationships/hdphoto" Target="../media/hdphoto7.wdp"/><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microsoft.com/office/2007/relationships/hdphoto" Target="../media/hdphoto8.wdp"/><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microsoft.com/office/2007/relationships/hdphoto" Target="../media/hdphoto9.wdp"/><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7B85E-0A46-E379-38B5-54F9188DF6C9}"/>
              </a:ext>
            </a:extLst>
          </p:cNvPr>
          <p:cNvSpPr>
            <a:spLocks noGrp="1"/>
          </p:cNvSpPr>
          <p:nvPr>
            <p:ph type="title"/>
          </p:nvPr>
        </p:nvSpPr>
        <p:spPr>
          <a:xfrm>
            <a:off x="2306320" y="3560906"/>
            <a:ext cx="7159465" cy="1325563"/>
          </a:xfrm>
        </p:spPr>
        <p:txBody>
          <a:bodyPr>
            <a:normAutofit fontScale="90000"/>
          </a:bodyPr>
          <a:lstStyle/>
          <a:p>
            <a:pPr algn="ctr"/>
            <a:r>
              <a:rPr lang="en-GB" sz="6700">
                <a:latin typeface="OpenDyslexic" panose="00000500000000000000" pitchFamily="50" charset="0"/>
              </a:rPr>
              <a:t>Teaching and Learning at Berry Hill </a:t>
            </a:r>
            <a:br>
              <a:rPr lang="en-GB" sz="3200">
                <a:latin typeface="OpenDyslexic" panose="00000500000000000000" pitchFamily="50" charset="0"/>
              </a:rPr>
            </a:br>
            <a:br>
              <a:rPr lang="en-GB" sz="3200">
                <a:latin typeface="OpenDyslexic" panose="00000500000000000000" pitchFamily="50" charset="0"/>
              </a:rPr>
            </a:br>
            <a:r>
              <a:rPr lang="en-GB" sz="3200">
                <a:latin typeface="OpenDyslexic" panose="00000500000000000000" pitchFamily="50" charset="0"/>
              </a:rPr>
              <a:t>Lesson Structures and Expectations</a:t>
            </a:r>
          </a:p>
        </p:txBody>
      </p:sp>
      <p:pic>
        <p:nvPicPr>
          <p:cNvPr id="4" name="Picture 3">
            <a:extLst>
              <a:ext uri="{FF2B5EF4-FFF2-40B4-BE49-F238E27FC236}">
                <a16:creationId xmlns:a16="http://schemas.microsoft.com/office/drawing/2014/main" id="{5408B234-7876-83D3-C80A-1F76A3D0FC5D}"/>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Tree>
    <p:extLst>
      <p:ext uri="{BB962C8B-B14F-4D97-AF65-F5344CB8AC3E}">
        <p14:creationId xmlns:p14="http://schemas.microsoft.com/office/powerpoint/2010/main" val="3604256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08B234-7876-83D3-C80A-1F76A3D0FC5D}"/>
              </a:ext>
            </a:extLst>
          </p:cNvPr>
          <p:cNvPicPr>
            <a:picLocks noChangeAspect="1"/>
          </p:cNvPicPr>
          <p:nvPr/>
        </p:nvPicPr>
        <p:blipFill>
          <a:blip r:embed="rId2"/>
          <a:srcRect b="1282"/>
          <a:stretch>
            <a:fillRect/>
          </a:stretch>
        </p:blipFill>
        <p:spPr>
          <a:xfrm>
            <a:off x="119062" y="114689"/>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
        <p:nvSpPr>
          <p:cNvPr id="5" name="Title 4">
            <a:extLst>
              <a:ext uri="{FF2B5EF4-FFF2-40B4-BE49-F238E27FC236}">
                <a16:creationId xmlns:a16="http://schemas.microsoft.com/office/drawing/2014/main" id="{DA1C366A-3537-5346-F82C-4630D5EABB26}"/>
              </a:ext>
            </a:extLst>
          </p:cNvPr>
          <p:cNvSpPr>
            <a:spLocks noGrp="1"/>
          </p:cNvSpPr>
          <p:nvPr>
            <p:ph type="title"/>
          </p:nvPr>
        </p:nvSpPr>
        <p:spPr>
          <a:xfrm>
            <a:off x="462280" y="3352655"/>
            <a:ext cx="10515600" cy="1325563"/>
          </a:xfrm>
        </p:spPr>
        <p:txBody>
          <a:bodyPr>
            <a:noAutofit/>
          </a:bodyPr>
          <a:lstStyle/>
          <a:p>
            <a:pPr algn="l" rtl="0" fontAlgn="base"/>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br>
              <a:rPr lang="en-GB" sz="1800" b="0" i="0">
                <a:solidFill>
                  <a:srgbClr val="0070C0"/>
                </a:solidFill>
                <a:effectLst/>
                <a:highlight>
                  <a:srgbClr val="EDEBE9"/>
                </a:highlight>
                <a:latin typeface="OpenDyslexic" panose="00000500000000000000" pitchFamily="50" charset="0"/>
              </a:rPr>
            </a:br>
            <a:endParaRPr lang="en-GB" sz="1800">
              <a:solidFill>
                <a:srgbClr val="0070C0"/>
              </a:solidFill>
              <a:latin typeface="OpenDyslexic" panose="00000500000000000000" pitchFamily="50" charset="0"/>
            </a:endParaRPr>
          </a:p>
        </p:txBody>
      </p:sp>
      <p:sp>
        <p:nvSpPr>
          <p:cNvPr id="7" name="TextBox 6">
            <a:extLst>
              <a:ext uri="{FF2B5EF4-FFF2-40B4-BE49-F238E27FC236}">
                <a16:creationId xmlns:a16="http://schemas.microsoft.com/office/drawing/2014/main" id="{10EC725B-49F6-6A37-235E-49CB243ABFAC}"/>
              </a:ext>
            </a:extLst>
          </p:cNvPr>
          <p:cNvSpPr txBox="1"/>
          <p:nvPr/>
        </p:nvSpPr>
        <p:spPr>
          <a:xfrm>
            <a:off x="462280" y="2804362"/>
            <a:ext cx="8161982" cy="1200329"/>
          </a:xfrm>
          <a:prstGeom prst="rect">
            <a:avLst/>
          </a:prstGeom>
          <a:noFill/>
        </p:spPr>
        <p:txBody>
          <a:bodyPr wrap="square">
            <a:spAutoFit/>
          </a:bodyPr>
          <a:lstStyle/>
          <a:p>
            <a:pPr marL="285750" indent="-285750">
              <a:buFont typeface="Arial" panose="020B0604020202020204" pitchFamily="34" charset="0"/>
              <a:buChar char="•"/>
            </a:pPr>
            <a:r>
              <a:rPr lang="en-GB" sz="1800">
                <a:solidFill>
                  <a:srgbClr val="0070C0"/>
                </a:solidFill>
                <a:latin typeface="OpenDyslexic" panose="00000500000000000000" pitchFamily="50" charset="0"/>
              </a:rPr>
              <a:t>Learning is most effective with spaced repetition</a:t>
            </a: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endParaRPr lang="en-GB"/>
          </a:p>
        </p:txBody>
      </p:sp>
      <p:sp>
        <p:nvSpPr>
          <p:cNvPr id="9" name="TextBox 8">
            <a:extLst>
              <a:ext uri="{FF2B5EF4-FFF2-40B4-BE49-F238E27FC236}">
                <a16:creationId xmlns:a16="http://schemas.microsoft.com/office/drawing/2014/main" id="{C027EC75-90FF-2C46-516E-C72D61C7475C}"/>
              </a:ext>
            </a:extLst>
          </p:cNvPr>
          <p:cNvSpPr txBox="1"/>
          <p:nvPr/>
        </p:nvSpPr>
        <p:spPr>
          <a:xfrm>
            <a:off x="391160" y="3196379"/>
            <a:ext cx="10429240" cy="1200329"/>
          </a:xfrm>
          <a:prstGeom prst="rect">
            <a:avLst/>
          </a:prstGeom>
          <a:noFill/>
        </p:spPr>
        <p:txBody>
          <a:bodyPr wrap="square">
            <a:spAutoFit/>
          </a:bodyPr>
          <a:lstStyle/>
          <a:p>
            <a:pPr marL="285750" indent="-285750">
              <a:buFont typeface="Arial" panose="020B0604020202020204" pitchFamily="34" charset="0"/>
              <a:buChar char="•"/>
            </a:pPr>
            <a:r>
              <a:rPr lang="en-GB" sz="1800">
                <a:solidFill>
                  <a:srgbClr val="0070C0"/>
                </a:solidFill>
                <a:latin typeface="OpenDyslexic" panose="00000500000000000000" pitchFamily="50" charset="0"/>
              </a:rPr>
              <a:t>Prior learning is explicitly referred to and linked to current learning to support the children to build on their existing schemas</a:t>
            </a:r>
            <a:br>
              <a:rPr lang="en-GB" sz="1800">
                <a:solidFill>
                  <a:srgbClr val="0070C0"/>
                </a:solidFill>
                <a:latin typeface="OpenDyslexic" panose="00000500000000000000" pitchFamily="50" charset="0"/>
              </a:rPr>
            </a:br>
            <a:br>
              <a:rPr lang="en-GB" sz="1800">
                <a:solidFill>
                  <a:srgbClr val="0070C0"/>
                </a:solidFill>
                <a:latin typeface="OpenDyslexic" panose="00000500000000000000" pitchFamily="50" charset="0"/>
              </a:rPr>
            </a:br>
            <a:endParaRPr lang="en-GB"/>
          </a:p>
        </p:txBody>
      </p:sp>
      <p:sp>
        <p:nvSpPr>
          <p:cNvPr id="12" name="TextBox 11">
            <a:extLst>
              <a:ext uri="{FF2B5EF4-FFF2-40B4-BE49-F238E27FC236}">
                <a16:creationId xmlns:a16="http://schemas.microsoft.com/office/drawing/2014/main" id="{679CAFF1-F405-6537-686E-AA2AC22A93A6}"/>
              </a:ext>
            </a:extLst>
          </p:cNvPr>
          <p:cNvSpPr txBox="1"/>
          <p:nvPr/>
        </p:nvSpPr>
        <p:spPr>
          <a:xfrm>
            <a:off x="358140" y="3840658"/>
            <a:ext cx="10723880" cy="923330"/>
          </a:xfrm>
          <a:prstGeom prst="rect">
            <a:avLst/>
          </a:prstGeom>
          <a:noFill/>
        </p:spPr>
        <p:txBody>
          <a:bodyPr wrap="square" rtlCol="0">
            <a:spAutoFit/>
          </a:bodyPr>
          <a:lstStyle/>
          <a:p>
            <a:pPr marL="285750" indent="-285750">
              <a:buFont typeface="Arial" panose="020B0604020202020204" pitchFamily="34" charset="0"/>
              <a:buChar char="•"/>
            </a:pPr>
            <a:r>
              <a:rPr lang="en-GB" sz="1800">
                <a:solidFill>
                  <a:srgbClr val="0070C0"/>
                </a:solidFill>
                <a:latin typeface="OpenDyslexic" panose="00000500000000000000" pitchFamily="50" charset="0"/>
              </a:rPr>
              <a:t>Retrieval of previously learned content is frequent and regular, which increases both storage and retrieval strength, enabling the children to commit core learning to memory.</a:t>
            </a:r>
            <a:endParaRPr lang="en-GB"/>
          </a:p>
        </p:txBody>
      </p:sp>
      <p:sp>
        <p:nvSpPr>
          <p:cNvPr id="13" name="TextBox 12">
            <a:extLst>
              <a:ext uri="{FF2B5EF4-FFF2-40B4-BE49-F238E27FC236}">
                <a16:creationId xmlns:a16="http://schemas.microsoft.com/office/drawing/2014/main" id="{0BE86E36-277C-4060-B2E9-C288CE2EF13A}"/>
              </a:ext>
            </a:extLst>
          </p:cNvPr>
          <p:cNvSpPr txBox="1"/>
          <p:nvPr/>
        </p:nvSpPr>
        <p:spPr>
          <a:xfrm>
            <a:off x="339571" y="4825802"/>
            <a:ext cx="10723880" cy="646331"/>
          </a:xfrm>
          <a:prstGeom prst="rect">
            <a:avLst/>
          </a:prstGeom>
          <a:noFill/>
        </p:spPr>
        <p:txBody>
          <a:bodyPr wrap="square" rtlCol="0">
            <a:spAutoFit/>
          </a:bodyPr>
          <a:lstStyle/>
          <a:p>
            <a:pPr marL="285750" indent="-285750">
              <a:buFont typeface="Arial" panose="020B0604020202020204" pitchFamily="34" charset="0"/>
              <a:buChar char="•"/>
            </a:pPr>
            <a:r>
              <a:rPr lang="en-GB" sz="1800">
                <a:solidFill>
                  <a:srgbClr val="0070C0"/>
                </a:solidFill>
                <a:latin typeface="OpenDyslexic" panose="00000500000000000000" pitchFamily="50" charset="0"/>
              </a:rPr>
              <a:t>Learning is delivered in small steps, including an explicit practice before the children are expected to work independently.</a:t>
            </a:r>
            <a:endParaRPr lang="en-GB"/>
          </a:p>
        </p:txBody>
      </p:sp>
      <p:sp>
        <p:nvSpPr>
          <p:cNvPr id="14" name="TextBox 13">
            <a:extLst>
              <a:ext uri="{FF2B5EF4-FFF2-40B4-BE49-F238E27FC236}">
                <a16:creationId xmlns:a16="http://schemas.microsoft.com/office/drawing/2014/main" id="{5CAF9E7D-69E5-EE7B-ED8C-541839941B28}"/>
              </a:ext>
            </a:extLst>
          </p:cNvPr>
          <p:cNvSpPr txBox="1"/>
          <p:nvPr/>
        </p:nvSpPr>
        <p:spPr>
          <a:xfrm>
            <a:off x="254000" y="5533947"/>
            <a:ext cx="10723880" cy="646331"/>
          </a:xfrm>
          <a:prstGeom prst="rect">
            <a:avLst/>
          </a:prstGeom>
          <a:noFill/>
        </p:spPr>
        <p:txBody>
          <a:bodyPr wrap="square" rtlCol="0">
            <a:spAutoFit/>
          </a:bodyPr>
          <a:lstStyle/>
          <a:p>
            <a:pPr marL="285750" indent="-285750">
              <a:buFont typeface="Arial" panose="020B0604020202020204" pitchFamily="34" charset="0"/>
              <a:buChar char="•"/>
            </a:pPr>
            <a:r>
              <a:rPr lang="en-GB">
                <a:solidFill>
                  <a:srgbClr val="0070C0"/>
                </a:solidFill>
                <a:latin typeface="OpenDyslexic" panose="00000500000000000000" pitchFamily="50" charset="0"/>
              </a:rPr>
              <a:t>All lessons include modelling as a method of cognitive support, in which the teacher clearly demonstrates a task while thinking aloud.</a:t>
            </a:r>
            <a:endParaRPr lang="en-GB"/>
          </a:p>
        </p:txBody>
      </p:sp>
      <p:sp>
        <p:nvSpPr>
          <p:cNvPr id="15" name="TextBox 14">
            <a:extLst>
              <a:ext uri="{FF2B5EF4-FFF2-40B4-BE49-F238E27FC236}">
                <a16:creationId xmlns:a16="http://schemas.microsoft.com/office/drawing/2014/main" id="{1933B403-CDB4-880F-B34E-F7DB216D2A76}"/>
              </a:ext>
            </a:extLst>
          </p:cNvPr>
          <p:cNvSpPr txBox="1"/>
          <p:nvPr/>
        </p:nvSpPr>
        <p:spPr>
          <a:xfrm>
            <a:off x="462280" y="2380638"/>
            <a:ext cx="11460894" cy="369332"/>
          </a:xfrm>
          <a:prstGeom prst="rect">
            <a:avLst/>
          </a:prstGeom>
          <a:noFill/>
        </p:spPr>
        <p:txBody>
          <a:bodyPr wrap="none" rtlCol="0">
            <a:spAutoFit/>
          </a:bodyPr>
          <a:lstStyle/>
          <a:p>
            <a:r>
              <a:rPr lang="en-GB" sz="1800">
                <a:solidFill>
                  <a:srgbClr val="0070C0"/>
                </a:solidFill>
                <a:latin typeface="OpenDyslexic" panose="00000500000000000000" pitchFamily="50" charset="0"/>
              </a:rPr>
              <a:t>At Berry Hill, our curriculum and lesson design is based on evidence from cognitive science:</a:t>
            </a:r>
            <a:endParaRPr lang="en-GB"/>
          </a:p>
        </p:txBody>
      </p:sp>
      <p:sp>
        <p:nvSpPr>
          <p:cNvPr id="16" name="TextBox 15">
            <a:extLst>
              <a:ext uri="{FF2B5EF4-FFF2-40B4-BE49-F238E27FC236}">
                <a16:creationId xmlns:a16="http://schemas.microsoft.com/office/drawing/2014/main" id="{7EE608F0-8470-C50B-E09B-B7313F2C6400}"/>
              </a:ext>
            </a:extLst>
          </p:cNvPr>
          <p:cNvSpPr txBox="1"/>
          <p:nvPr/>
        </p:nvSpPr>
        <p:spPr>
          <a:xfrm>
            <a:off x="243840" y="6176564"/>
            <a:ext cx="10723880" cy="646331"/>
          </a:xfrm>
          <a:prstGeom prst="rect">
            <a:avLst/>
          </a:prstGeom>
          <a:noFill/>
        </p:spPr>
        <p:txBody>
          <a:bodyPr wrap="square" rtlCol="0">
            <a:spAutoFit/>
          </a:bodyPr>
          <a:lstStyle/>
          <a:p>
            <a:pPr marL="285750" indent="-285750">
              <a:buFont typeface="Arial" panose="020B0604020202020204" pitchFamily="34" charset="0"/>
              <a:buChar char="•"/>
            </a:pPr>
            <a:r>
              <a:rPr lang="en-GB">
                <a:solidFill>
                  <a:srgbClr val="0070C0"/>
                </a:solidFill>
                <a:latin typeface="OpenDyslexic" panose="00000500000000000000" pitchFamily="50" charset="0"/>
              </a:rPr>
              <a:t>We expect children to engage in independent practice to support them in becoming fluent in their learning.</a:t>
            </a:r>
            <a:endParaRPr lang="en-GB"/>
          </a:p>
        </p:txBody>
      </p:sp>
      <p:pic>
        <p:nvPicPr>
          <p:cNvPr id="1026" name="Picture 2" descr="What is The Ebbinghaus Forgetting Curve?">
            <a:extLst>
              <a:ext uri="{FF2B5EF4-FFF2-40B4-BE49-F238E27FC236}">
                <a16:creationId xmlns:a16="http://schemas.microsoft.com/office/drawing/2014/main" id="{8434AE6D-643C-C9C2-E91E-0F9BDB88F2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45780">
            <a:off x="8718889" y="771912"/>
            <a:ext cx="2156847" cy="1435284"/>
          </a:xfrm>
          <a:prstGeom prst="rect">
            <a:avLst/>
          </a:prstGeom>
          <a:noFill/>
          <a:ln w="28575">
            <a:solidFill>
              <a:srgbClr val="0070C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994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7B85E-0A46-E379-38B5-54F9188DF6C9}"/>
              </a:ext>
            </a:extLst>
          </p:cNvPr>
          <p:cNvSpPr>
            <a:spLocks noGrp="1"/>
          </p:cNvSpPr>
          <p:nvPr>
            <p:ph type="title"/>
          </p:nvPr>
        </p:nvSpPr>
        <p:spPr>
          <a:xfrm>
            <a:off x="7483199" y="572942"/>
            <a:ext cx="4500419" cy="1325563"/>
          </a:xfrm>
        </p:spPr>
        <p:txBody>
          <a:bodyPr>
            <a:normAutofit/>
          </a:bodyPr>
          <a:lstStyle/>
          <a:p>
            <a:pPr algn="ctr"/>
            <a:r>
              <a:rPr lang="en-GB" sz="3200">
                <a:latin typeface="OpenDyslexic" panose="00000500000000000000" pitchFamily="50" charset="0"/>
              </a:rPr>
              <a:t>How do we frame the learning?</a:t>
            </a:r>
          </a:p>
        </p:txBody>
      </p:sp>
      <p:pic>
        <p:nvPicPr>
          <p:cNvPr id="4" name="Picture 3">
            <a:extLst>
              <a:ext uri="{FF2B5EF4-FFF2-40B4-BE49-F238E27FC236}">
                <a16:creationId xmlns:a16="http://schemas.microsoft.com/office/drawing/2014/main" id="{5408B234-7876-83D3-C80A-1F76A3D0FC5D}"/>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
        <p:nvSpPr>
          <p:cNvPr id="12" name="TextBox 11">
            <a:extLst>
              <a:ext uri="{FF2B5EF4-FFF2-40B4-BE49-F238E27FC236}">
                <a16:creationId xmlns:a16="http://schemas.microsoft.com/office/drawing/2014/main" id="{5A8250F0-FE8C-0514-C2CD-A96C2B8815D3}"/>
              </a:ext>
            </a:extLst>
          </p:cNvPr>
          <p:cNvSpPr txBox="1"/>
          <p:nvPr/>
        </p:nvSpPr>
        <p:spPr>
          <a:xfrm>
            <a:off x="2582404" y="2218834"/>
            <a:ext cx="9490533" cy="1177630"/>
          </a:xfrm>
          <a:prstGeom prst="rect">
            <a:avLst/>
          </a:prstGeom>
          <a:noFill/>
        </p:spPr>
        <p:txBody>
          <a:bodyPr wrap="square" rtlCol="0">
            <a:spAutoFit/>
          </a:bodyPr>
          <a:lstStyle/>
          <a:p>
            <a:pPr algn="ctr">
              <a:lnSpc>
                <a:spcPct val="107000"/>
              </a:lnSpc>
              <a:spcAft>
                <a:spcPts val="800"/>
              </a:spcAft>
            </a:pPr>
            <a:r>
              <a:rPr lang="en-GB" sz="1200" dirty="0">
                <a:latin typeface="OpenDyslexic" panose="00000500000000000000" pitchFamily="50" charset="0"/>
              </a:rPr>
              <a:t>The curriculum at Berry Hill is underpinned by five pillars which are woven throughout learning. </a:t>
            </a:r>
          </a:p>
          <a:p>
            <a:pPr algn="ctr">
              <a:lnSpc>
                <a:spcPct val="107000"/>
              </a:lnSpc>
              <a:spcAft>
                <a:spcPts val="800"/>
              </a:spcAft>
            </a:pPr>
            <a:endParaRPr lang="en-GB" sz="1200" dirty="0">
              <a:effectLst/>
              <a:latin typeface="OpenDyslexic" panose="00000500000000000000" pitchFamily="50"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200" dirty="0">
              <a:effectLst/>
              <a:latin typeface="OpenDyslexic" panose="00000500000000000000" pitchFamily="50" charset="0"/>
              <a:ea typeface="Calibri" panose="020F0502020204030204" pitchFamily="34" charset="0"/>
              <a:cs typeface="Times New Roman" panose="02020603050405020304" pitchFamily="18" charset="0"/>
            </a:endParaRPr>
          </a:p>
          <a:p>
            <a:endParaRPr lang="en-GB" sz="1200" dirty="0">
              <a:latin typeface="OpenDyslexic" panose="00000500000000000000" pitchFamily="50" charset="0"/>
            </a:endParaRPr>
          </a:p>
        </p:txBody>
      </p:sp>
      <p:pic>
        <p:nvPicPr>
          <p:cNvPr id="14" name="Picture 13">
            <a:extLst>
              <a:ext uri="{FF2B5EF4-FFF2-40B4-BE49-F238E27FC236}">
                <a16:creationId xmlns:a16="http://schemas.microsoft.com/office/drawing/2014/main" id="{2C24EDB5-EEB3-635A-5095-7E39ABF721CC}"/>
              </a:ext>
            </a:extLst>
          </p:cNvPr>
          <p:cNvPicPr>
            <a:picLocks noChangeAspect="1"/>
          </p:cNvPicPr>
          <p:nvPr/>
        </p:nvPicPr>
        <p:blipFill>
          <a:blip r:embed="rId3"/>
          <a:stretch>
            <a:fillRect/>
          </a:stretch>
        </p:blipFill>
        <p:spPr>
          <a:xfrm>
            <a:off x="0" y="2899416"/>
            <a:ext cx="12072937" cy="1846049"/>
          </a:xfrm>
          <a:prstGeom prst="rect">
            <a:avLst/>
          </a:prstGeom>
        </p:spPr>
      </p:pic>
      <p:sp>
        <p:nvSpPr>
          <p:cNvPr id="15" name="TextBox 14">
            <a:extLst>
              <a:ext uri="{FF2B5EF4-FFF2-40B4-BE49-F238E27FC236}">
                <a16:creationId xmlns:a16="http://schemas.microsoft.com/office/drawing/2014/main" id="{C452CFDB-1193-7BC2-632F-10DE386C57D8}"/>
              </a:ext>
            </a:extLst>
          </p:cNvPr>
          <p:cNvSpPr txBox="1"/>
          <p:nvPr/>
        </p:nvSpPr>
        <p:spPr>
          <a:xfrm>
            <a:off x="0" y="4678298"/>
            <a:ext cx="12072937" cy="2502545"/>
          </a:xfrm>
          <a:prstGeom prst="rect">
            <a:avLst/>
          </a:prstGeom>
          <a:noFill/>
        </p:spPr>
        <p:txBody>
          <a:bodyPr wrap="square" rtlCol="0">
            <a:spAutoFit/>
          </a:bodyPr>
          <a:lstStyle/>
          <a:p>
            <a:pPr algn="ctr">
              <a:lnSpc>
                <a:spcPct val="107000"/>
              </a:lnSpc>
              <a:spcAft>
                <a:spcPts val="800"/>
              </a:spcAft>
            </a:pPr>
            <a:r>
              <a:rPr lang="en-GB" sz="1600" dirty="0">
                <a:latin typeface="OpenDyslexic" panose="00000500000000000000" pitchFamily="50" charset="0"/>
              </a:rPr>
              <a:t>At the beginning of each session, these should be explicitly referred to so that the children can see how their learning will link to the DREAM drivers. </a:t>
            </a:r>
          </a:p>
          <a:p>
            <a:pPr algn="ctr">
              <a:lnSpc>
                <a:spcPct val="107000"/>
              </a:lnSpc>
              <a:spcAft>
                <a:spcPts val="800"/>
              </a:spcAft>
            </a:pPr>
            <a:r>
              <a:rPr lang="en-GB" sz="1600" dirty="0">
                <a:latin typeface="OpenDyslexic" panose="00000500000000000000" pitchFamily="50" charset="0"/>
              </a:rPr>
              <a:t>E.g. </a:t>
            </a:r>
          </a:p>
          <a:p>
            <a:pPr algn="ctr">
              <a:lnSpc>
                <a:spcPct val="107000"/>
              </a:lnSpc>
              <a:spcAft>
                <a:spcPts val="800"/>
              </a:spcAft>
            </a:pPr>
            <a:r>
              <a:rPr lang="en-GB" sz="1600" dirty="0">
                <a:latin typeface="OpenDyslexic" panose="00000500000000000000" pitchFamily="50" charset="0"/>
              </a:rPr>
              <a:t>“Today’s History lesson will explore our resilience strand, because we’re going to be looking at how the Vikings and the Anglo Saxons fought for control over the 8</a:t>
            </a:r>
            <a:r>
              <a:rPr lang="en-GB" sz="1600" baseline="30000" dirty="0">
                <a:latin typeface="OpenDyslexic" panose="00000500000000000000" pitchFamily="50" charset="0"/>
              </a:rPr>
              <a:t>th</a:t>
            </a:r>
            <a:r>
              <a:rPr lang="en-GB" sz="1600" dirty="0">
                <a:latin typeface="OpenDyslexic" panose="00000500000000000000" pitchFamily="50" charset="0"/>
              </a:rPr>
              <a:t> and 9</a:t>
            </a:r>
            <a:r>
              <a:rPr lang="en-GB" sz="1600" baseline="30000" dirty="0">
                <a:latin typeface="OpenDyslexic" panose="00000500000000000000" pitchFamily="50" charset="0"/>
              </a:rPr>
              <a:t>th</a:t>
            </a:r>
            <a:r>
              <a:rPr lang="en-GB" sz="1600" dirty="0">
                <a:latin typeface="OpenDyslexic" panose="00000500000000000000" pitchFamily="50" charset="0"/>
              </a:rPr>
              <a:t> Century.  </a:t>
            </a:r>
          </a:p>
          <a:p>
            <a:pPr algn="ctr">
              <a:lnSpc>
                <a:spcPct val="107000"/>
              </a:lnSpc>
              <a:spcAft>
                <a:spcPts val="800"/>
              </a:spcAft>
            </a:pPr>
            <a:endParaRPr lang="en-GB" sz="1200" dirty="0">
              <a:effectLst/>
              <a:latin typeface="OpenDyslexic" panose="00000500000000000000" pitchFamily="50"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200" dirty="0">
              <a:effectLst/>
              <a:latin typeface="OpenDyslexic" panose="00000500000000000000" pitchFamily="50" charset="0"/>
              <a:ea typeface="Calibri" panose="020F0502020204030204" pitchFamily="34" charset="0"/>
              <a:cs typeface="Times New Roman" panose="02020603050405020304" pitchFamily="18" charset="0"/>
            </a:endParaRPr>
          </a:p>
          <a:p>
            <a:endParaRPr lang="en-GB" sz="1200" dirty="0">
              <a:latin typeface="OpenDyslexic" panose="00000500000000000000" pitchFamily="50" charset="0"/>
            </a:endParaRPr>
          </a:p>
        </p:txBody>
      </p:sp>
    </p:spTree>
    <p:extLst>
      <p:ext uri="{BB962C8B-B14F-4D97-AF65-F5344CB8AC3E}">
        <p14:creationId xmlns:p14="http://schemas.microsoft.com/office/powerpoint/2010/main" val="950430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13C9C-1935-0F4B-A5CA-3FC5B52B66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5B982F-8797-DBA1-A803-6FDC8F47770C}"/>
              </a:ext>
            </a:extLst>
          </p:cNvPr>
          <p:cNvSpPr>
            <a:spLocks noGrp="1"/>
          </p:cNvSpPr>
          <p:nvPr>
            <p:ph type="title"/>
          </p:nvPr>
        </p:nvSpPr>
        <p:spPr>
          <a:xfrm>
            <a:off x="7483199" y="572942"/>
            <a:ext cx="4500419" cy="1325563"/>
          </a:xfrm>
        </p:spPr>
        <p:txBody>
          <a:bodyPr>
            <a:normAutofit/>
          </a:bodyPr>
          <a:lstStyle/>
          <a:p>
            <a:pPr algn="ctr"/>
            <a:r>
              <a:rPr lang="en-GB" sz="3200">
                <a:latin typeface="OpenDyslexic" panose="00000500000000000000" pitchFamily="50" charset="0"/>
              </a:rPr>
              <a:t>How do we frame the learning?</a:t>
            </a:r>
          </a:p>
        </p:txBody>
      </p:sp>
      <p:pic>
        <p:nvPicPr>
          <p:cNvPr id="4" name="Picture 3">
            <a:extLst>
              <a:ext uri="{FF2B5EF4-FFF2-40B4-BE49-F238E27FC236}">
                <a16:creationId xmlns:a16="http://schemas.microsoft.com/office/drawing/2014/main" id="{CA3E7A0C-4E68-05F3-243B-26B6AD4E59E6}"/>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pic>
        <p:nvPicPr>
          <p:cNvPr id="7" name="Picture 6">
            <a:extLst>
              <a:ext uri="{FF2B5EF4-FFF2-40B4-BE49-F238E27FC236}">
                <a16:creationId xmlns:a16="http://schemas.microsoft.com/office/drawing/2014/main" id="{5487D00E-14FD-BE0E-05AB-239042440901}"/>
              </a:ext>
            </a:extLst>
          </p:cNvPr>
          <p:cNvPicPr>
            <a:picLocks noChangeAspect="1"/>
          </p:cNvPicPr>
          <p:nvPr/>
        </p:nvPicPr>
        <p:blipFill>
          <a:blip r:embed="rId3"/>
          <a:stretch>
            <a:fillRect/>
          </a:stretch>
        </p:blipFill>
        <p:spPr>
          <a:xfrm>
            <a:off x="9609596" y="4842273"/>
            <a:ext cx="2546574" cy="1897674"/>
          </a:xfrm>
          <a:prstGeom prst="rect">
            <a:avLst/>
          </a:prstGeom>
        </p:spPr>
      </p:pic>
      <p:pic>
        <p:nvPicPr>
          <p:cNvPr id="6" name="Content Placeholder 5">
            <a:extLst>
              <a:ext uri="{FF2B5EF4-FFF2-40B4-BE49-F238E27FC236}">
                <a16:creationId xmlns:a16="http://schemas.microsoft.com/office/drawing/2014/main" id="{7F19DB17-6AB7-2BD8-35B5-266357AAEDC7}"/>
              </a:ext>
            </a:extLst>
          </p:cNvPr>
          <p:cNvPicPr>
            <a:picLocks noChangeAspect="1"/>
          </p:cNvPicPr>
          <p:nvPr/>
        </p:nvPicPr>
        <p:blipFill>
          <a:blip r:embed="rId4"/>
          <a:stretch>
            <a:fillRect/>
          </a:stretch>
        </p:blipFill>
        <p:spPr>
          <a:xfrm>
            <a:off x="6677991" y="5059187"/>
            <a:ext cx="2821708" cy="1736683"/>
          </a:xfrm>
          <a:prstGeom prst="rect">
            <a:avLst/>
          </a:prstGeom>
        </p:spPr>
      </p:pic>
      <p:sp>
        <p:nvSpPr>
          <p:cNvPr id="3" name="Oval 2">
            <a:extLst>
              <a:ext uri="{FF2B5EF4-FFF2-40B4-BE49-F238E27FC236}">
                <a16:creationId xmlns:a16="http://schemas.microsoft.com/office/drawing/2014/main" id="{9EDC69CD-3414-4BDB-454E-560FBD649918}"/>
              </a:ext>
            </a:extLst>
          </p:cNvPr>
          <p:cNvSpPr/>
          <p:nvPr/>
        </p:nvSpPr>
        <p:spPr>
          <a:xfrm>
            <a:off x="1537792" y="4719532"/>
            <a:ext cx="2069869" cy="1936866"/>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11F786E-EE2B-BE07-C695-6BDE3A427EBC}"/>
              </a:ext>
            </a:extLst>
          </p:cNvPr>
          <p:cNvSpPr/>
          <p:nvPr/>
        </p:nvSpPr>
        <p:spPr>
          <a:xfrm>
            <a:off x="655832" y="3688280"/>
            <a:ext cx="2069869" cy="1936866"/>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8F65070E-E402-E3E6-6B37-A9ED5835A1B6}"/>
              </a:ext>
            </a:extLst>
          </p:cNvPr>
          <p:cNvSpPr/>
          <p:nvPr/>
        </p:nvSpPr>
        <p:spPr>
          <a:xfrm>
            <a:off x="17042" y="4719532"/>
            <a:ext cx="2069869" cy="1936866"/>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3C566BC7-9DFF-0258-FA6B-2B8A4D6E31A9}"/>
              </a:ext>
            </a:extLst>
          </p:cNvPr>
          <p:cNvSpPr txBox="1"/>
          <p:nvPr/>
        </p:nvSpPr>
        <p:spPr>
          <a:xfrm>
            <a:off x="503844" y="5588975"/>
            <a:ext cx="955964" cy="338554"/>
          </a:xfrm>
          <a:prstGeom prst="rect">
            <a:avLst/>
          </a:prstGeom>
          <a:noFill/>
        </p:spPr>
        <p:txBody>
          <a:bodyPr wrap="square" rtlCol="0">
            <a:spAutoFit/>
          </a:bodyPr>
          <a:lstStyle/>
          <a:p>
            <a:r>
              <a:rPr lang="en-GB" sz="1600"/>
              <a:t>Practice</a:t>
            </a:r>
          </a:p>
        </p:txBody>
      </p:sp>
      <p:sp>
        <p:nvSpPr>
          <p:cNvPr id="10" name="TextBox 9">
            <a:extLst>
              <a:ext uri="{FF2B5EF4-FFF2-40B4-BE49-F238E27FC236}">
                <a16:creationId xmlns:a16="http://schemas.microsoft.com/office/drawing/2014/main" id="{5E235DE2-150C-9741-8901-8CEFC8C2B1F5}"/>
              </a:ext>
            </a:extLst>
          </p:cNvPr>
          <p:cNvSpPr txBox="1"/>
          <p:nvPr/>
        </p:nvSpPr>
        <p:spPr>
          <a:xfrm>
            <a:off x="2165235" y="5398915"/>
            <a:ext cx="1332529" cy="830997"/>
          </a:xfrm>
          <a:prstGeom prst="rect">
            <a:avLst/>
          </a:prstGeom>
          <a:noFill/>
          <a:ln>
            <a:noFill/>
          </a:ln>
        </p:spPr>
        <p:txBody>
          <a:bodyPr wrap="square" rtlCol="0">
            <a:spAutoFit/>
          </a:bodyPr>
          <a:lstStyle/>
          <a:p>
            <a:pPr algn="ctr"/>
            <a:r>
              <a:rPr lang="en-GB" sz="1600"/>
              <a:t>Assessment and Education</a:t>
            </a:r>
          </a:p>
        </p:txBody>
      </p:sp>
      <p:sp>
        <p:nvSpPr>
          <p:cNvPr id="11" name="TextBox 10">
            <a:extLst>
              <a:ext uri="{FF2B5EF4-FFF2-40B4-BE49-F238E27FC236}">
                <a16:creationId xmlns:a16="http://schemas.microsoft.com/office/drawing/2014/main" id="{0DF58D28-2A5D-266C-CD37-065C4C6C771F}"/>
              </a:ext>
            </a:extLst>
          </p:cNvPr>
          <p:cNvSpPr txBox="1"/>
          <p:nvPr/>
        </p:nvSpPr>
        <p:spPr>
          <a:xfrm>
            <a:off x="1116957" y="4136836"/>
            <a:ext cx="1147617" cy="338554"/>
          </a:xfrm>
          <a:prstGeom prst="rect">
            <a:avLst/>
          </a:prstGeom>
          <a:noFill/>
        </p:spPr>
        <p:txBody>
          <a:bodyPr wrap="square" rtlCol="0">
            <a:spAutoFit/>
          </a:bodyPr>
          <a:lstStyle/>
          <a:p>
            <a:r>
              <a:rPr lang="en-GB" sz="1600"/>
              <a:t>Curriculum</a:t>
            </a:r>
          </a:p>
        </p:txBody>
      </p:sp>
      <p:sp>
        <p:nvSpPr>
          <p:cNvPr id="12" name="TextBox 11">
            <a:extLst>
              <a:ext uri="{FF2B5EF4-FFF2-40B4-BE49-F238E27FC236}">
                <a16:creationId xmlns:a16="http://schemas.microsoft.com/office/drawing/2014/main" id="{1714C650-3D7D-9770-B6CA-F0C8101ABB18}"/>
              </a:ext>
            </a:extLst>
          </p:cNvPr>
          <p:cNvSpPr txBox="1"/>
          <p:nvPr/>
        </p:nvSpPr>
        <p:spPr>
          <a:xfrm>
            <a:off x="2582404" y="2218834"/>
            <a:ext cx="9490533" cy="2971326"/>
          </a:xfrm>
          <a:prstGeom prst="rect">
            <a:avLst/>
          </a:prstGeom>
          <a:noFill/>
        </p:spPr>
        <p:txBody>
          <a:bodyPr wrap="square" rtlCol="0">
            <a:spAutoFit/>
          </a:bodyPr>
          <a:lstStyle/>
          <a:p>
            <a:pPr algn="ctr">
              <a:lnSpc>
                <a:spcPct val="107000"/>
              </a:lnSpc>
              <a:spcAft>
                <a:spcPts val="800"/>
              </a:spcAft>
            </a:pPr>
            <a:r>
              <a:rPr lang="en-GB" sz="1200">
                <a:latin typeface="OpenDyslexic" panose="00000500000000000000" pitchFamily="50" charset="0"/>
              </a:rPr>
              <a:t>Our lessons begin with making the core learning explicit through the setting of a learning question. </a:t>
            </a:r>
            <a:r>
              <a:rPr lang="en-US" sz="1200">
                <a:effectLst/>
                <a:latin typeface="OpenDyslexic" panose="00000500000000000000" pitchFamily="50" charset="0"/>
                <a:ea typeface="Calibri" panose="020F0502020204030204" pitchFamily="34" charset="0"/>
                <a:cs typeface="Times New Roman" panose="02020603050405020304" pitchFamily="18" charset="0"/>
              </a:rPr>
              <a:t>Learning Questions should focus upon a process rather than merely a task. For example:</a:t>
            </a:r>
            <a:endParaRPr lang="en-GB" sz="1200">
              <a:effectLst/>
              <a:latin typeface="OpenDyslexic" panose="00000500000000000000"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US" sz="1200">
                <a:solidFill>
                  <a:srgbClr val="002060"/>
                </a:solidFill>
                <a:effectLst/>
                <a:latin typeface="OpenDyslexic" panose="00000500000000000000" pitchFamily="50" charset="0"/>
                <a:ea typeface="Calibri" panose="020F0502020204030204" pitchFamily="34" charset="0"/>
                <a:cs typeface="Times New Roman" panose="02020603050405020304" pitchFamily="18" charset="0"/>
              </a:rPr>
              <a:t>LQ How do I make a timeline about ancient Greece?</a:t>
            </a:r>
            <a:endParaRPr lang="en-GB" sz="1200">
              <a:effectLst/>
              <a:latin typeface="OpenDyslexic" panose="00000500000000000000"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US" sz="1200">
                <a:effectLst/>
                <a:latin typeface="OpenDyslexic" panose="00000500000000000000" pitchFamily="50" charset="0"/>
                <a:ea typeface="Calibri" panose="020F0502020204030204" pitchFamily="34" charset="0"/>
                <a:cs typeface="Times New Roman" panose="02020603050405020304" pitchFamily="18" charset="0"/>
              </a:rPr>
              <a:t>This is task orientated, focusing on how to make a timeline about Greece.</a:t>
            </a:r>
            <a:endParaRPr lang="en-GB" sz="1200">
              <a:effectLst/>
              <a:latin typeface="OpenDyslexic" panose="00000500000000000000"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US" sz="1200">
                <a:solidFill>
                  <a:srgbClr val="002060"/>
                </a:solidFill>
                <a:effectLst/>
                <a:latin typeface="OpenDyslexic" panose="00000500000000000000" pitchFamily="50" charset="0"/>
                <a:ea typeface="Calibri" panose="020F0502020204030204" pitchFamily="34" charset="0"/>
                <a:cs typeface="Times New Roman" panose="02020603050405020304" pitchFamily="18" charset="0"/>
              </a:rPr>
              <a:t>LQ: How can I represent chronology in a chart?</a:t>
            </a:r>
            <a:endParaRPr lang="en-GB" sz="1200">
              <a:effectLst/>
              <a:latin typeface="OpenDyslexic" panose="00000500000000000000"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US" sz="1200">
                <a:effectLst/>
                <a:latin typeface="OpenDyslexic" panose="00000500000000000000" pitchFamily="50" charset="0"/>
                <a:ea typeface="Calibri" panose="020F0502020204030204" pitchFamily="34" charset="0"/>
                <a:cs typeface="Times New Roman" panose="02020603050405020304" pitchFamily="18" charset="0"/>
              </a:rPr>
              <a:t>This explores the concept of chronology and reinforces which historical concept the children are focusing on. Although the outcomes from these LQs may appear the same, by framing the LQ in this way, pupils should be more aware about the historical skill they are developing.</a:t>
            </a:r>
          </a:p>
          <a:p>
            <a:pPr algn="ctr">
              <a:lnSpc>
                <a:spcPct val="107000"/>
              </a:lnSpc>
              <a:spcAft>
                <a:spcPts val="800"/>
              </a:spcAft>
            </a:pPr>
            <a:endParaRPr lang="en-US" sz="1200">
              <a:latin typeface="OpenDyslexic" panose="00000500000000000000"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US" sz="1200">
                <a:effectLst/>
                <a:latin typeface="OpenDyslexic" panose="00000500000000000000" pitchFamily="50" charset="0"/>
                <a:ea typeface="Calibri" panose="020F0502020204030204" pitchFamily="34" charset="0"/>
                <a:cs typeface="Times New Roman" panose="02020603050405020304" pitchFamily="18" charset="0"/>
              </a:rPr>
              <a:t>The Learning Question should mirror the progression documents set for the year group.</a:t>
            </a:r>
            <a:endParaRPr lang="en-GB" sz="1200">
              <a:effectLst/>
              <a:latin typeface="OpenDyslexic" panose="00000500000000000000" pitchFamily="50" charset="0"/>
              <a:ea typeface="Calibri" panose="020F0502020204030204" pitchFamily="34" charset="0"/>
              <a:cs typeface="Times New Roman" panose="02020603050405020304" pitchFamily="18" charset="0"/>
            </a:endParaRPr>
          </a:p>
          <a:p>
            <a:endParaRPr lang="en-GB" sz="1200">
              <a:latin typeface="OpenDyslexic" panose="00000500000000000000" pitchFamily="50" charset="0"/>
            </a:endParaRPr>
          </a:p>
        </p:txBody>
      </p:sp>
    </p:spTree>
    <p:extLst>
      <p:ext uri="{BB962C8B-B14F-4D97-AF65-F5344CB8AC3E}">
        <p14:creationId xmlns:p14="http://schemas.microsoft.com/office/powerpoint/2010/main" val="3414721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D2A14-CFFE-E494-E769-3D643C7D46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020273-EE98-FDEE-4285-9E8BA584D0C1}"/>
              </a:ext>
            </a:extLst>
          </p:cNvPr>
          <p:cNvSpPr>
            <a:spLocks noGrp="1"/>
          </p:cNvSpPr>
          <p:nvPr>
            <p:ph type="title"/>
          </p:nvPr>
        </p:nvSpPr>
        <p:spPr>
          <a:xfrm>
            <a:off x="6483928" y="705946"/>
            <a:ext cx="5948578" cy="1325563"/>
          </a:xfrm>
        </p:spPr>
        <p:txBody>
          <a:bodyPr>
            <a:normAutofit/>
          </a:bodyPr>
          <a:lstStyle/>
          <a:p>
            <a:r>
              <a:rPr lang="en-GB" sz="3200">
                <a:latin typeface="OpenDyslexic" panose="00000500000000000000" pitchFamily="50" charset="0"/>
              </a:rPr>
              <a:t>Dual Learning Questions</a:t>
            </a:r>
          </a:p>
        </p:txBody>
      </p:sp>
      <p:pic>
        <p:nvPicPr>
          <p:cNvPr id="4" name="Picture 3">
            <a:extLst>
              <a:ext uri="{FF2B5EF4-FFF2-40B4-BE49-F238E27FC236}">
                <a16:creationId xmlns:a16="http://schemas.microsoft.com/office/drawing/2014/main" id="{1D880B80-3587-2208-193F-9571F9B2998A}"/>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
        <p:nvSpPr>
          <p:cNvPr id="3" name="TextBox 2">
            <a:extLst>
              <a:ext uri="{FF2B5EF4-FFF2-40B4-BE49-F238E27FC236}">
                <a16:creationId xmlns:a16="http://schemas.microsoft.com/office/drawing/2014/main" id="{4775B71A-7C4F-D690-B345-59C38AB514F5}"/>
              </a:ext>
            </a:extLst>
          </p:cNvPr>
          <p:cNvSpPr txBox="1"/>
          <p:nvPr/>
        </p:nvSpPr>
        <p:spPr>
          <a:xfrm>
            <a:off x="365760" y="4135388"/>
            <a:ext cx="11155680" cy="175432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b="1" u="sng" dirty="0">
                <a:latin typeface="OpenDyslexic" panose="00000500000000000000" pitchFamily="50" charset="0"/>
              </a:rPr>
              <a:t>Monday 19</a:t>
            </a:r>
            <a:r>
              <a:rPr lang="en-GB" b="1" u="sng" baseline="30000" dirty="0">
                <a:latin typeface="OpenDyslexic" panose="00000500000000000000" pitchFamily="50" charset="0"/>
              </a:rPr>
              <a:t>th</a:t>
            </a:r>
            <a:r>
              <a:rPr lang="en-GB" b="1" u="sng" dirty="0">
                <a:latin typeface="OpenDyslexic" panose="00000500000000000000" pitchFamily="50" charset="0"/>
              </a:rPr>
              <a:t> February 2024</a:t>
            </a:r>
          </a:p>
          <a:p>
            <a:endParaRPr lang="en-GB" b="1" u="sng" dirty="0">
              <a:latin typeface="OpenDyslexic" panose="00000500000000000000" pitchFamily="50" charset="0"/>
            </a:endParaRPr>
          </a:p>
          <a:p>
            <a:endParaRPr lang="en-GB" b="1" u="sng" dirty="0">
              <a:latin typeface="OpenDyslexic" panose="00000500000000000000" pitchFamily="50" charset="0"/>
            </a:endParaRPr>
          </a:p>
          <a:p>
            <a:endParaRPr lang="en-GB" b="1" u="sng" dirty="0">
              <a:latin typeface="OpenDyslexic" panose="00000500000000000000" pitchFamily="50" charset="0"/>
            </a:endParaRPr>
          </a:p>
          <a:p>
            <a:r>
              <a:rPr lang="en-GB" dirty="0">
                <a:latin typeface="OpenDyslexic" panose="00000500000000000000" pitchFamily="50" charset="0"/>
              </a:rPr>
              <a:t>LQ: </a:t>
            </a:r>
            <a:r>
              <a:rPr lang="en-GB" sz="1800" i="0" dirty="0">
                <a:effectLst/>
                <a:latin typeface="OpenDyslexic" panose="00000500000000000000" pitchFamily="50" charset="0"/>
              </a:rPr>
              <a:t>When was Ancient Greece and what does historical evidence tell us about it?</a:t>
            </a:r>
          </a:p>
          <a:p>
            <a:r>
              <a:rPr lang="en-GB" dirty="0">
                <a:latin typeface="OpenDyslexic" panose="00000500000000000000" pitchFamily="50" charset="0"/>
              </a:rPr>
              <a:t>DLQ: </a:t>
            </a:r>
            <a:r>
              <a:rPr lang="en-GB" dirty="0">
                <a:solidFill>
                  <a:srgbClr val="000000"/>
                </a:solidFill>
                <a:latin typeface="OpenDyslexic" panose="00000500000000000000" pitchFamily="50" charset="0"/>
              </a:rPr>
              <a:t>Can I analyse different accounts of history?</a:t>
            </a:r>
          </a:p>
        </p:txBody>
      </p:sp>
      <p:pic>
        <p:nvPicPr>
          <p:cNvPr id="12" name="Picture 11">
            <a:extLst>
              <a:ext uri="{FF2B5EF4-FFF2-40B4-BE49-F238E27FC236}">
                <a16:creationId xmlns:a16="http://schemas.microsoft.com/office/drawing/2014/main" id="{7F94DA7E-E53C-062A-76EA-CD2720CDDBE7}"/>
              </a:ext>
            </a:extLst>
          </p:cNvPr>
          <p:cNvPicPr>
            <a:picLocks noChangeAspect="1"/>
          </p:cNvPicPr>
          <p:nvPr/>
        </p:nvPicPr>
        <p:blipFill>
          <a:blip r:embed="rId3"/>
          <a:stretch>
            <a:fillRect/>
          </a:stretch>
        </p:blipFill>
        <p:spPr>
          <a:xfrm>
            <a:off x="4541519" y="4173664"/>
            <a:ext cx="1229883" cy="956576"/>
          </a:xfrm>
          <a:prstGeom prst="rect">
            <a:avLst/>
          </a:prstGeom>
        </p:spPr>
      </p:pic>
      <p:pic>
        <p:nvPicPr>
          <p:cNvPr id="14" name="Picture 13">
            <a:extLst>
              <a:ext uri="{FF2B5EF4-FFF2-40B4-BE49-F238E27FC236}">
                <a16:creationId xmlns:a16="http://schemas.microsoft.com/office/drawing/2014/main" id="{3B0BCEA5-01A8-C996-2293-C585C6B65626}"/>
              </a:ext>
            </a:extLst>
          </p:cNvPr>
          <p:cNvPicPr>
            <a:picLocks noChangeAspect="1"/>
          </p:cNvPicPr>
          <p:nvPr/>
        </p:nvPicPr>
        <p:blipFill>
          <a:blip r:embed="rId4"/>
          <a:stretch>
            <a:fillRect/>
          </a:stretch>
        </p:blipFill>
        <p:spPr>
          <a:xfrm>
            <a:off x="5857860" y="4142373"/>
            <a:ext cx="918860" cy="1040028"/>
          </a:xfrm>
          <a:prstGeom prst="rect">
            <a:avLst/>
          </a:prstGeom>
        </p:spPr>
      </p:pic>
      <p:pic>
        <p:nvPicPr>
          <p:cNvPr id="16" name="Picture 15">
            <a:extLst>
              <a:ext uri="{FF2B5EF4-FFF2-40B4-BE49-F238E27FC236}">
                <a16:creationId xmlns:a16="http://schemas.microsoft.com/office/drawing/2014/main" id="{56AB785B-E802-8A8E-8F5D-E623A08F067B}"/>
              </a:ext>
            </a:extLst>
          </p:cNvPr>
          <p:cNvPicPr>
            <a:picLocks noChangeAspect="1"/>
          </p:cNvPicPr>
          <p:nvPr/>
        </p:nvPicPr>
        <p:blipFill>
          <a:blip r:embed="rId5"/>
          <a:stretch>
            <a:fillRect/>
          </a:stretch>
        </p:blipFill>
        <p:spPr>
          <a:xfrm>
            <a:off x="6863178" y="4142373"/>
            <a:ext cx="918860" cy="1047304"/>
          </a:xfrm>
          <a:prstGeom prst="rect">
            <a:avLst/>
          </a:prstGeom>
        </p:spPr>
      </p:pic>
      <p:sp>
        <p:nvSpPr>
          <p:cNvPr id="5" name="TextBox 4">
            <a:extLst>
              <a:ext uri="{FF2B5EF4-FFF2-40B4-BE49-F238E27FC236}">
                <a16:creationId xmlns:a16="http://schemas.microsoft.com/office/drawing/2014/main" id="{1CA7A4FE-17F5-655B-61E7-AC3F399686C5}"/>
              </a:ext>
            </a:extLst>
          </p:cNvPr>
          <p:cNvSpPr txBox="1"/>
          <p:nvPr/>
        </p:nvSpPr>
        <p:spPr>
          <a:xfrm>
            <a:off x="665019" y="2435629"/>
            <a:ext cx="10764982" cy="1754326"/>
          </a:xfrm>
          <a:prstGeom prst="rect">
            <a:avLst/>
          </a:prstGeom>
          <a:noFill/>
        </p:spPr>
        <p:txBody>
          <a:bodyPr wrap="square" rtlCol="0">
            <a:spAutoFit/>
          </a:bodyPr>
          <a:lstStyle/>
          <a:p>
            <a:r>
              <a:rPr lang="en-GB" dirty="0"/>
              <a:t>In History, Geography, RE and Science, we set dual learning questions, which include a substantive and a disciplinary learning question. Again, these mirror the learning set out within progression documents.</a:t>
            </a:r>
          </a:p>
          <a:p>
            <a:endParaRPr lang="en-GB" dirty="0"/>
          </a:p>
          <a:p>
            <a:r>
              <a:rPr lang="en-GB" dirty="0"/>
              <a:t>We use symbols to support the children in knowing explicitly which aspects of these subjects they are developing.</a:t>
            </a:r>
          </a:p>
          <a:p>
            <a:endParaRPr lang="en-GB" dirty="0"/>
          </a:p>
          <a:p>
            <a:r>
              <a:rPr lang="en-GB" dirty="0"/>
              <a:t>Please see example below:</a:t>
            </a:r>
          </a:p>
        </p:txBody>
      </p:sp>
      <p:sp>
        <p:nvSpPr>
          <p:cNvPr id="7" name="TextBox 6">
            <a:extLst>
              <a:ext uri="{FF2B5EF4-FFF2-40B4-BE49-F238E27FC236}">
                <a16:creationId xmlns:a16="http://schemas.microsoft.com/office/drawing/2014/main" id="{F3FC00B1-EA29-F45F-18E7-A0148C6D8484}"/>
              </a:ext>
            </a:extLst>
          </p:cNvPr>
          <p:cNvSpPr txBox="1"/>
          <p:nvPr/>
        </p:nvSpPr>
        <p:spPr>
          <a:xfrm>
            <a:off x="556393" y="5927990"/>
            <a:ext cx="11258617" cy="646331"/>
          </a:xfrm>
          <a:prstGeom prst="rect">
            <a:avLst/>
          </a:prstGeom>
          <a:noFill/>
        </p:spPr>
        <p:txBody>
          <a:bodyPr wrap="square">
            <a:spAutoFit/>
          </a:bodyPr>
          <a:lstStyle/>
          <a:p>
            <a:pPr algn="ctr"/>
            <a:r>
              <a:rPr lang="en-GB" b="1" u="sng" dirty="0"/>
              <a:t>It is really important that the symbol used matches the LQ carefully. If unsure, please speak with Ahmed Abbass who is our History lead.</a:t>
            </a:r>
          </a:p>
        </p:txBody>
      </p:sp>
    </p:spTree>
    <p:extLst>
      <p:ext uri="{BB962C8B-B14F-4D97-AF65-F5344CB8AC3E}">
        <p14:creationId xmlns:p14="http://schemas.microsoft.com/office/powerpoint/2010/main" val="4247112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F1F34-AA9D-35D2-040B-2E75E925AA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3FE2A0-80A2-A415-E5B6-9EE3ABF2CC9E}"/>
              </a:ext>
            </a:extLst>
          </p:cNvPr>
          <p:cNvSpPr>
            <a:spLocks noGrp="1"/>
          </p:cNvSpPr>
          <p:nvPr>
            <p:ph type="title"/>
          </p:nvPr>
        </p:nvSpPr>
        <p:spPr>
          <a:xfrm>
            <a:off x="6751350" y="623132"/>
            <a:ext cx="5954067" cy="1325563"/>
          </a:xfrm>
        </p:spPr>
        <p:txBody>
          <a:bodyPr>
            <a:normAutofit/>
          </a:bodyPr>
          <a:lstStyle/>
          <a:p>
            <a:r>
              <a:rPr lang="en-GB" sz="3200">
                <a:latin typeface="OpenDyslexic" panose="00000500000000000000" pitchFamily="50" charset="0"/>
              </a:rPr>
              <a:t>Dual Learning Questions</a:t>
            </a:r>
          </a:p>
        </p:txBody>
      </p:sp>
      <p:pic>
        <p:nvPicPr>
          <p:cNvPr id="4" name="Picture 3">
            <a:extLst>
              <a:ext uri="{FF2B5EF4-FFF2-40B4-BE49-F238E27FC236}">
                <a16:creationId xmlns:a16="http://schemas.microsoft.com/office/drawing/2014/main" id="{9F66D15B-9A39-E382-FAF9-58F3A9489D06}"/>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
        <p:nvSpPr>
          <p:cNvPr id="3" name="TextBox 2">
            <a:extLst>
              <a:ext uri="{FF2B5EF4-FFF2-40B4-BE49-F238E27FC236}">
                <a16:creationId xmlns:a16="http://schemas.microsoft.com/office/drawing/2014/main" id="{39D421A9-2EDE-26CF-7B3D-97856A8B1679}"/>
              </a:ext>
            </a:extLst>
          </p:cNvPr>
          <p:cNvSpPr txBox="1"/>
          <p:nvPr/>
        </p:nvSpPr>
        <p:spPr>
          <a:xfrm>
            <a:off x="325120" y="2434943"/>
            <a:ext cx="11155680" cy="175432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b="1" u="sng" dirty="0">
                <a:latin typeface="OpenDyslexic" panose="00000500000000000000" pitchFamily="50" charset="0"/>
              </a:rPr>
              <a:t>Monday 19</a:t>
            </a:r>
            <a:r>
              <a:rPr lang="en-GB" b="1" u="sng" baseline="30000" dirty="0">
                <a:latin typeface="OpenDyslexic" panose="00000500000000000000" pitchFamily="50" charset="0"/>
              </a:rPr>
              <a:t>th</a:t>
            </a:r>
            <a:r>
              <a:rPr lang="en-GB" b="1" u="sng" dirty="0">
                <a:latin typeface="OpenDyslexic" panose="00000500000000000000" pitchFamily="50" charset="0"/>
              </a:rPr>
              <a:t> February 2024</a:t>
            </a:r>
          </a:p>
          <a:p>
            <a:endParaRPr lang="en-GB" b="1" u="sng" dirty="0">
              <a:latin typeface="OpenDyslexic" panose="00000500000000000000" pitchFamily="50" charset="0"/>
            </a:endParaRPr>
          </a:p>
          <a:p>
            <a:endParaRPr lang="en-GB" b="1" u="sng" dirty="0">
              <a:latin typeface="OpenDyslexic" panose="00000500000000000000" pitchFamily="50" charset="0"/>
            </a:endParaRPr>
          </a:p>
          <a:p>
            <a:r>
              <a:rPr lang="en-GB" dirty="0">
                <a:latin typeface="OpenDyslexic" panose="00000500000000000000" pitchFamily="50" charset="0"/>
              </a:rPr>
              <a:t>LQ: </a:t>
            </a:r>
            <a:r>
              <a:rPr lang="en-US" sz="1800" b="0" i="0" u="none" strike="noStrike" kern="1200" noProof="0" dirty="0">
                <a:latin typeface="OpenDyslexic" panose="00000500000000000000" pitchFamily="50" charset="0"/>
              </a:rPr>
              <a:t>What are some rocks within our area and what properties do they have?</a:t>
            </a:r>
          </a:p>
          <a:p>
            <a:endParaRPr lang="en-US" sz="1800" b="0" i="0" u="none" strike="noStrike" kern="1200" noProof="0" dirty="0">
              <a:latin typeface="OpenDyslexic" panose="00000500000000000000" pitchFamily="50" charset="0"/>
            </a:endParaRPr>
          </a:p>
          <a:p>
            <a:r>
              <a:rPr lang="en-US" dirty="0">
                <a:solidFill>
                  <a:schemeClr val="tx1"/>
                </a:solidFill>
                <a:latin typeface="OpenDyslexic" panose="00000500000000000000" pitchFamily="50" charset="0"/>
              </a:rPr>
              <a:t>DLQ: </a:t>
            </a:r>
            <a:r>
              <a:rPr lang="en-US" sz="1800" b="0" dirty="0">
                <a:effectLst/>
                <a:latin typeface="OpenDyslexic" panose="00000500000000000000" pitchFamily="50" charset="0"/>
              </a:rPr>
              <a:t>How do I construct a simple classification key using given information?</a:t>
            </a:r>
          </a:p>
        </p:txBody>
      </p:sp>
      <p:pic>
        <p:nvPicPr>
          <p:cNvPr id="6" name="Picture 5">
            <a:extLst>
              <a:ext uri="{FF2B5EF4-FFF2-40B4-BE49-F238E27FC236}">
                <a16:creationId xmlns:a16="http://schemas.microsoft.com/office/drawing/2014/main" id="{DEA43329-142C-FCD9-D416-093E75ECB86C}"/>
              </a:ext>
            </a:extLst>
          </p:cNvPr>
          <p:cNvPicPr>
            <a:picLocks noChangeAspect="1"/>
          </p:cNvPicPr>
          <p:nvPr/>
        </p:nvPicPr>
        <p:blipFill>
          <a:blip r:embed="rId3"/>
          <a:stretch>
            <a:fillRect/>
          </a:stretch>
        </p:blipFill>
        <p:spPr>
          <a:xfrm>
            <a:off x="10079959" y="3099405"/>
            <a:ext cx="1205916" cy="1076355"/>
          </a:xfrm>
          <a:prstGeom prst="rect">
            <a:avLst/>
          </a:prstGeom>
        </p:spPr>
      </p:pic>
      <p:pic>
        <p:nvPicPr>
          <p:cNvPr id="9" name="Picture 8">
            <a:extLst>
              <a:ext uri="{FF2B5EF4-FFF2-40B4-BE49-F238E27FC236}">
                <a16:creationId xmlns:a16="http://schemas.microsoft.com/office/drawing/2014/main" id="{7B4DECD6-FC76-E465-1385-0BA0766488D6}"/>
              </a:ext>
            </a:extLst>
          </p:cNvPr>
          <p:cNvPicPr>
            <a:picLocks noChangeAspect="1"/>
          </p:cNvPicPr>
          <p:nvPr/>
        </p:nvPicPr>
        <p:blipFill>
          <a:blip r:embed="rId4"/>
          <a:stretch>
            <a:fillRect/>
          </a:stretch>
        </p:blipFill>
        <p:spPr>
          <a:xfrm>
            <a:off x="6305247" y="5539716"/>
            <a:ext cx="5886753" cy="939848"/>
          </a:xfrm>
          <a:prstGeom prst="rect">
            <a:avLst/>
          </a:prstGeom>
        </p:spPr>
      </p:pic>
      <p:pic>
        <p:nvPicPr>
          <p:cNvPr id="13" name="Picture 12">
            <a:extLst>
              <a:ext uri="{FF2B5EF4-FFF2-40B4-BE49-F238E27FC236}">
                <a16:creationId xmlns:a16="http://schemas.microsoft.com/office/drawing/2014/main" id="{111258CC-FC2A-3294-8191-284DACE7F228}"/>
              </a:ext>
            </a:extLst>
          </p:cNvPr>
          <p:cNvPicPr>
            <a:picLocks noChangeAspect="1"/>
          </p:cNvPicPr>
          <p:nvPr/>
        </p:nvPicPr>
        <p:blipFill>
          <a:blip r:embed="rId5"/>
          <a:stretch>
            <a:fillRect/>
          </a:stretch>
        </p:blipFill>
        <p:spPr>
          <a:xfrm>
            <a:off x="3220720" y="4752626"/>
            <a:ext cx="3530630" cy="1726938"/>
          </a:xfrm>
          <a:prstGeom prst="rect">
            <a:avLst/>
          </a:prstGeom>
        </p:spPr>
      </p:pic>
      <p:pic>
        <p:nvPicPr>
          <p:cNvPr id="17" name="Picture 16">
            <a:extLst>
              <a:ext uri="{FF2B5EF4-FFF2-40B4-BE49-F238E27FC236}">
                <a16:creationId xmlns:a16="http://schemas.microsoft.com/office/drawing/2014/main" id="{B050AA3E-A5F6-7820-53A1-9676AA1504D7}"/>
              </a:ext>
            </a:extLst>
          </p:cNvPr>
          <p:cNvPicPr>
            <a:picLocks noChangeAspect="1"/>
          </p:cNvPicPr>
          <p:nvPr/>
        </p:nvPicPr>
        <p:blipFill>
          <a:blip r:embed="rId6"/>
          <a:stretch>
            <a:fillRect/>
          </a:stretch>
        </p:blipFill>
        <p:spPr>
          <a:xfrm>
            <a:off x="1290278" y="4252039"/>
            <a:ext cx="1066842" cy="2487908"/>
          </a:xfrm>
          <a:prstGeom prst="rect">
            <a:avLst/>
          </a:prstGeom>
        </p:spPr>
      </p:pic>
    </p:spTree>
    <p:extLst>
      <p:ext uri="{BB962C8B-B14F-4D97-AF65-F5344CB8AC3E}">
        <p14:creationId xmlns:p14="http://schemas.microsoft.com/office/powerpoint/2010/main" val="2788797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A0330B2-4DEA-1ABB-78C9-CB5C54D84D4C}"/>
              </a:ext>
            </a:extLst>
          </p:cNvPr>
          <p:cNvGrpSpPr/>
          <p:nvPr/>
        </p:nvGrpSpPr>
        <p:grpSpPr>
          <a:xfrm>
            <a:off x="162560" y="274320"/>
            <a:ext cx="3952240" cy="1290320"/>
            <a:chOff x="162560" y="274320"/>
            <a:chExt cx="3952240" cy="1290320"/>
          </a:xfrm>
        </p:grpSpPr>
        <p:sp>
          <p:nvSpPr>
            <p:cNvPr id="5" name="Rectangle: Rounded Corners 4">
              <a:extLst>
                <a:ext uri="{FF2B5EF4-FFF2-40B4-BE49-F238E27FC236}">
                  <a16:creationId xmlns:a16="http://schemas.microsoft.com/office/drawing/2014/main" id="{1FA04E93-2954-F86E-0DE5-2442F8EA1DA4}"/>
                </a:ext>
              </a:extLst>
            </p:cNvPr>
            <p:cNvSpPr/>
            <p:nvPr/>
          </p:nvSpPr>
          <p:spPr>
            <a:xfrm>
              <a:off x="375920" y="274320"/>
              <a:ext cx="3616960" cy="1290320"/>
            </a:xfrm>
            <a:prstGeom prst="roundRect">
              <a:avLst/>
            </a:prstGeom>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2E7C2A3-0B6A-BEDE-77E6-644D975ECD27}"/>
                </a:ext>
              </a:extLst>
            </p:cNvPr>
            <p:cNvSpPr txBox="1"/>
            <p:nvPr/>
          </p:nvSpPr>
          <p:spPr>
            <a:xfrm>
              <a:off x="162560" y="364311"/>
              <a:ext cx="3952240" cy="1200329"/>
            </a:xfrm>
            <a:prstGeom prst="rect">
              <a:avLst/>
            </a:prstGeom>
            <a:noFill/>
          </p:spPr>
          <p:txBody>
            <a:bodyPr wrap="square" rtlCol="0">
              <a:spAutoFit/>
            </a:bodyPr>
            <a:lstStyle/>
            <a:p>
              <a:pPr algn="ctr"/>
              <a:r>
                <a:rPr lang="en-GB" sz="3600">
                  <a:solidFill>
                    <a:schemeClr val="bg1"/>
                  </a:solidFill>
                  <a:latin typeface="OpenDyslexic" panose="00000500000000000000" pitchFamily="50" charset="0"/>
                </a:rPr>
                <a:t>Reflect on feedback</a:t>
              </a:r>
            </a:p>
          </p:txBody>
        </p:sp>
      </p:grpSp>
      <p:pic>
        <p:nvPicPr>
          <p:cNvPr id="2050" name="Picture 2" descr="Download Green, Pen, Symbol. Royalty-Free Stock Illustration ...">
            <a:extLst>
              <a:ext uri="{FF2B5EF4-FFF2-40B4-BE49-F238E27FC236}">
                <a16:creationId xmlns:a16="http://schemas.microsoft.com/office/drawing/2014/main" id="{6BBDA05A-FC1E-3002-25B3-5CDB0FB311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0640" y="1790494"/>
            <a:ext cx="6944360" cy="50675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69E63A-1148-D436-C460-E046D91603D9}"/>
              </a:ext>
            </a:extLst>
          </p:cNvPr>
          <p:cNvSpPr txBox="1"/>
          <p:nvPr/>
        </p:nvSpPr>
        <p:spPr>
          <a:xfrm>
            <a:off x="462741" y="2319251"/>
            <a:ext cx="2804160" cy="2862322"/>
          </a:xfrm>
          <a:prstGeom prst="rect">
            <a:avLst/>
          </a:prstGeom>
          <a:noFill/>
          <a:ln w="57150">
            <a:solidFill>
              <a:srgbClr val="0070C0"/>
            </a:solidFill>
          </a:ln>
        </p:spPr>
        <p:txBody>
          <a:bodyPr wrap="square" rtlCol="0">
            <a:spAutoFit/>
          </a:bodyPr>
          <a:lstStyle/>
          <a:p>
            <a:r>
              <a:rPr lang="en-GB"/>
              <a:t>Children have a few minutes to complete their response to feedback / pinks. Having a timer on the slide is helpful to support the children to self-regulate and engage well for the duration of the task. The teacher circulates to support.</a:t>
            </a:r>
          </a:p>
        </p:txBody>
      </p:sp>
      <p:sp>
        <p:nvSpPr>
          <p:cNvPr id="3" name="Title 1">
            <a:extLst>
              <a:ext uri="{FF2B5EF4-FFF2-40B4-BE49-F238E27FC236}">
                <a16:creationId xmlns:a16="http://schemas.microsoft.com/office/drawing/2014/main" id="{837B7D54-CE5C-6D2F-C3A1-83ED1524AC71}"/>
              </a:ext>
            </a:extLst>
          </p:cNvPr>
          <p:cNvSpPr txBox="1">
            <a:spLocks/>
          </p:cNvSpPr>
          <p:nvPr/>
        </p:nvSpPr>
        <p:spPr>
          <a:xfrm>
            <a:off x="6409113" y="182880"/>
            <a:ext cx="5948578" cy="105892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200">
                <a:latin typeface="OpenDyslexic" panose="00000500000000000000" pitchFamily="50" charset="0"/>
              </a:rPr>
              <a:t>What does a Berry Hill lesson look like?</a:t>
            </a:r>
          </a:p>
        </p:txBody>
      </p:sp>
    </p:spTree>
    <p:extLst>
      <p:ext uri="{BB962C8B-B14F-4D97-AF65-F5344CB8AC3E}">
        <p14:creationId xmlns:p14="http://schemas.microsoft.com/office/powerpoint/2010/main" val="1677352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A0330B2-4DEA-1ABB-78C9-CB5C54D84D4C}"/>
              </a:ext>
            </a:extLst>
          </p:cNvPr>
          <p:cNvGrpSpPr/>
          <p:nvPr/>
        </p:nvGrpSpPr>
        <p:grpSpPr>
          <a:xfrm>
            <a:off x="208280" y="274320"/>
            <a:ext cx="3952240" cy="1290320"/>
            <a:chOff x="208280" y="274320"/>
            <a:chExt cx="3952240" cy="1290320"/>
          </a:xfrm>
        </p:grpSpPr>
        <p:sp>
          <p:nvSpPr>
            <p:cNvPr id="5" name="Rectangle: Rounded Corners 4">
              <a:extLst>
                <a:ext uri="{FF2B5EF4-FFF2-40B4-BE49-F238E27FC236}">
                  <a16:creationId xmlns:a16="http://schemas.microsoft.com/office/drawing/2014/main" id="{1FA04E93-2954-F86E-0DE5-2442F8EA1DA4}"/>
                </a:ext>
              </a:extLst>
            </p:cNvPr>
            <p:cNvSpPr/>
            <p:nvPr/>
          </p:nvSpPr>
          <p:spPr>
            <a:xfrm>
              <a:off x="375920" y="274320"/>
              <a:ext cx="3616960" cy="1290320"/>
            </a:xfrm>
            <a:prstGeom prst="roundRect">
              <a:avLst/>
            </a:prstGeom>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2E7C2A3-0B6A-BEDE-77E6-644D975ECD27}"/>
                </a:ext>
              </a:extLst>
            </p:cNvPr>
            <p:cNvSpPr txBox="1"/>
            <p:nvPr/>
          </p:nvSpPr>
          <p:spPr>
            <a:xfrm>
              <a:off x="208280" y="364311"/>
              <a:ext cx="3952240" cy="1200329"/>
            </a:xfrm>
            <a:prstGeom prst="rect">
              <a:avLst/>
            </a:prstGeom>
            <a:noFill/>
          </p:spPr>
          <p:txBody>
            <a:bodyPr wrap="square" rtlCol="0">
              <a:spAutoFit/>
            </a:bodyPr>
            <a:lstStyle/>
            <a:p>
              <a:pPr algn="ctr"/>
              <a:r>
                <a:rPr lang="en-GB" sz="3600">
                  <a:solidFill>
                    <a:schemeClr val="bg1"/>
                  </a:solidFill>
                  <a:latin typeface="OpenDyslexic" panose="00000500000000000000" pitchFamily="50" charset="0"/>
                </a:rPr>
                <a:t>Retrieval Practice</a:t>
              </a:r>
            </a:p>
          </p:txBody>
        </p:sp>
      </p:grpSp>
      <p:pic>
        <p:nvPicPr>
          <p:cNvPr id="3" name="Picture 2">
            <a:extLst>
              <a:ext uri="{FF2B5EF4-FFF2-40B4-BE49-F238E27FC236}">
                <a16:creationId xmlns:a16="http://schemas.microsoft.com/office/drawing/2014/main" id="{1B7E496B-FB3C-3068-DEF3-38A7633910B1}"/>
              </a:ext>
            </a:extLst>
          </p:cNvPr>
          <p:cNvPicPr>
            <a:picLocks noChangeAspect="1"/>
          </p:cNvPicPr>
          <p:nvPr/>
        </p:nvPicPr>
        <p:blipFill>
          <a:blip r:embed="rId2"/>
          <a:stretch>
            <a:fillRect/>
          </a:stretch>
        </p:blipFill>
        <p:spPr>
          <a:xfrm>
            <a:off x="5353994" y="2549236"/>
            <a:ext cx="6350326" cy="3892750"/>
          </a:xfrm>
          <a:prstGeom prst="rect">
            <a:avLst/>
          </a:prstGeom>
        </p:spPr>
      </p:pic>
      <p:sp>
        <p:nvSpPr>
          <p:cNvPr id="9" name="TextBox 8">
            <a:extLst>
              <a:ext uri="{FF2B5EF4-FFF2-40B4-BE49-F238E27FC236}">
                <a16:creationId xmlns:a16="http://schemas.microsoft.com/office/drawing/2014/main" id="{5B206B2E-02BB-522F-6644-841F32131B43}"/>
              </a:ext>
            </a:extLst>
          </p:cNvPr>
          <p:cNvSpPr txBox="1"/>
          <p:nvPr/>
        </p:nvSpPr>
        <p:spPr>
          <a:xfrm>
            <a:off x="4555375" y="274320"/>
            <a:ext cx="7148945" cy="2308324"/>
          </a:xfrm>
          <a:prstGeom prst="rect">
            <a:avLst/>
          </a:prstGeom>
          <a:noFill/>
          <a:ln w="57150">
            <a:solidFill>
              <a:srgbClr val="0070C0"/>
            </a:solidFill>
          </a:ln>
        </p:spPr>
        <p:txBody>
          <a:bodyPr wrap="square" rtlCol="0">
            <a:spAutoFit/>
          </a:bodyPr>
          <a:lstStyle/>
          <a:p>
            <a:pPr algn="ctr"/>
            <a:r>
              <a:rPr lang="en-GB" dirty="0"/>
              <a:t>A quick memory check of something learnt previously – sometimes from the previous lesson or beginning of the topic, depending on what the teacher feels needs to be reviewed regularly to support the children in transferring this knowledge into their long-term memory. This is most effective when children complete them independently and individually. Please see the list to the left of this slide for some retrieval practice ideas. </a:t>
            </a:r>
            <a:r>
              <a:rPr lang="en-GB" b="1" dirty="0"/>
              <a:t>Retrieval practice does not always need to be recorded in books. There needs to be a minimum of 2 recorded per half term, however.</a:t>
            </a:r>
          </a:p>
        </p:txBody>
      </p:sp>
      <p:sp>
        <p:nvSpPr>
          <p:cNvPr id="2" name="TextBox 1">
            <a:extLst>
              <a:ext uri="{FF2B5EF4-FFF2-40B4-BE49-F238E27FC236}">
                <a16:creationId xmlns:a16="http://schemas.microsoft.com/office/drawing/2014/main" id="{40C82D01-2A1C-CBDA-7CB8-634CC1FB9224}"/>
              </a:ext>
            </a:extLst>
          </p:cNvPr>
          <p:cNvSpPr txBox="1"/>
          <p:nvPr/>
        </p:nvSpPr>
        <p:spPr>
          <a:xfrm>
            <a:off x="375920" y="1767840"/>
            <a:ext cx="3952240" cy="4944174"/>
          </a:xfrm>
          <a:prstGeom prst="rect">
            <a:avLst/>
          </a:prstGeom>
          <a:noFill/>
          <a:ln w="28575">
            <a:solidFill>
              <a:schemeClr val="accent1"/>
            </a:solidFill>
          </a:ln>
        </p:spPr>
        <p:txBody>
          <a:bodyPr wrap="square" rtlCol="0">
            <a:spAutoFit/>
          </a:bodyPr>
          <a:lstStyle/>
          <a:p>
            <a:pPr algn="ctr">
              <a:lnSpc>
                <a:spcPct val="115000"/>
              </a:lnSpc>
              <a:spcAft>
                <a:spcPts val="800"/>
              </a:spcAft>
            </a:pPr>
            <a:r>
              <a:rPr lang="en-GB" sz="1100" b="1" u="sng" kern="100">
                <a:effectLst/>
                <a:latin typeface="OpenDyslexic" panose="00000500000000000000" pitchFamily="50" charset="0"/>
                <a:ea typeface="Aptos" panose="020B0004020202020204" pitchFamily="34" charset="0"/>
                <a:cs typeface="Times New Roman" panose="02020603050405020304" pitchFamily="18" charset="0"/>
              </a:rPr>
              <a:t>Retrieval Practice ideas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Low stakes quiz – small sheet of quiz questions that children complete on their own</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Close procedure exercises, such as completing a diagram or completing missing words in a sentence. </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Matching vocabulary to definitions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Paired Quizzes using a piece of learning from the last lesson</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Quiz, Quiz, Trade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Rally Robin - In pairs, students alternate generating brief oral responses. E.g. list all of the things a plant needs to survive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Brain dump – write down everything you can remember about X in 3 minutes…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A question from Last year, last term, last lesson</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Create your own flashcards, then use the flashcards in subsequent lessons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mj-lt"/>
              <a:buAutoNum type="arabicParenR"/>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Odd one out – children given multiple choice questions and provide their reasoning.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pPr marL="457200">
              <a:lnSpc>
                <a:spcPct val="115000"/>
              </a:lnSpc>
              <a:spcAft>
                <a:spcPts val="800"/>
              </a:spcAft>
            </a:pPr>
            <a:r>
              <a:rPr lang="en-GB" sz="1100" kern="100">
                <a:effectLst/>
                <a:latin typeface="OpenDyslexic" panose="00000500000000000000" pitchFamily="50" charset="0"/>
                <a:ea typeface="Aptos" panose="020B0004020202020204" pitchFamily="34" charset="0"/>
                <a:cs typeface="Times New Roman" panose="02020603050405020304" pitchFamily="18" charset="0"/>
              </a:rPr>
              <a:t> </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p>
            <a:endParaRPr lang="en-GB" sz="1100"/>
          </a:p>
        </p:txBody>
      </p:sp>
    </p:spTree>
    <p:extLst>
      <p:ext uri="{BB962C8B-B14F-4D97-AF65-F5344CB8AC3E}">
        <p14:creationId xmlns:p14="http://schemas.microsoft.com/office/powerpoint/2010/main" val="55394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FA04E93-2954-F86E-0DE5-2442F8EA1DA4}"/>
              </a:ext>
            </a:extLst>
          </p:cNvPr>
          <p:cNvSpPr/>
          <p:nvPr/>
        </p:nvSpPr>
        <p:spPr>
          <a:xfrm>
            <a:off x="375920" y="274320"/>
            <a:ext cx="3616960" cy="1290320"/>
          </a:xfrm>
          <a:prstGeom prst="roundRect">
            <a:avLst/>
          </a:prstGeom>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2E7C2A3-0B6A-BEDE-77E6-644D975ECD27}"/>
              </a:ext>
            </a:extLst>
          </p:cNvPr>
          <p:cNvSpPr txBox="1"/>
          <p:nvPr/>
        </p:nvSpPr>
        <p:spPr>
          <a:xfrm>
            <a:off x="208280" y="364311"/>
            <a:ext cx="3952240" cy="1200329"/>
          </a:xfrm>
          <a:prstGeom prst="rect">
            <a:avLst/>
          </a:prstGeom>
          <a:noFill/>
        </p:spPr>
        <p:txBody>
          <a:bodyPr wrap="square" rtlCol="0">
            <a:spAutoFit/>
          </a:bodyPr>
          <a:lstStyle/>
          <a:p>
            <a:pPr algn="ctr"/>
            <a:r>
              <a:rPr lang="en-GB" sz="3600">
                <a:solidFill>
                  <a:schemeClr val="bg1"/>
                </a:solidFill>
                <a:latin typeface="OpenDyslexic" panose="00000500000000000000" pitchFamily="50" charset="0"/>
              </a:rPr>
              <a:t>Think it / Revisit</a:t>
            </a:r>
          </a:p>
        </p:txBody>
      </p:sp>
      <p:sp>
        <p:nvSpPr>
          <p:cNvPr id="2" name="Rectangle: Rounded Corners 1">
            <a:extLst>
              <a:ext uri="{FF2B5EF4-FFF2-40B4-BE49-F238E27FC236}">
                <a16:creationId xmlns:a16="http://schemas.microsoft.com/office/drawing/2014/main" id="{E31AF042-B9B8-054A-1ED3-DAE11E37E2CC}"/>
              </a:ext>
            </a:extLst>
          </p:cNvPr>
          <p:cNvSpPr/>
          <p:nvPr/>
        </p:nvSpPr>
        <p:spPr>
          <a:xfrm>
            <a:off x="4328160" y="153323"/>
            <a:ext cx="7366000" cy="1015077"/>
          </a:xfrm>
          <a:custGeom>
            <a:avLst/>
            <a:gdLst>
              <a:gd name="connsiteX0" fmla="*/ 0 w 7366000"/>
              <a:gd name="connsiteY0" fmla="*/ 169183 h 1015077"/>
              <a:gd name="connsiteX1" fmla="*/ 169183 w 7366000"/>
              <a:gd name="connsiteY1" fmla="*/ 0 h 1015077"/>
              <a:gd name="connsiteX2" fmla="*/ 7196817 w 7366000"/>
              <a:gd name="connsiteY2" fmla="*/ 0 h 1015077"/>
              <a:gd name="connsiteX3" fmla="*/ 7366000 w 7366000"/>
              <a:gd name="connsiteY3" fmla="*/ 169183 h 1015077"/>
              <a:gd name="connsiteX4" fmla="*/ 7366000 w 7366000"/>
              <a:gd name="connsiteY4" fmla="*/ 845894 h 1015077"/>
              <a:gd name="connsiteX5" fmla="*/ 7196817 w 7366000"/>
              <a:gd name="connsiteY5" fmla="*/ 1015077 h 1015077"/>
              <a:gd name="connsiteX6" fmla="*/ 169183 w 7366000"/>
              <a:gd name="connsiteY6" fmla="*/ 1015077 h 1015077"/>
              <a:gd name="connsiteX7" fmla="*/ 0 w 7366000"/>
              <a:gd name="connsiteY7" fmla="*/ 845894 h 1015077"/>
              <a:gd name="connsiteX8" fmla="*/ 0 w 7366000"/>
              <a:gd name="connsiteY8" fmla="*/ 169183 h 1015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66000" h="1015077" extrusionOk="0">
                <a:moveTo>
                  <a:pt x="0" y="169183"/>
                </a:moveTo>
                <a:cubicBezTo>
                  <a:pt x="8502" y="88619"/>
                  <a:pt x="60924" y="3138"/>
                  <a:pt x="169183" y="0"/>
                </a:cubicBezTo>
                <a:cubicBezTo>
                  <a:pt x="1361844" y="125252"/>
                  <a:pt x="4737868" y="-94824"/>
                  <a:pt x="7196817" y="0"/>
                </a:cubicBezTo>
                <a:cubicBezTo>
                  <a:pt x="7292691" y="-190"/>
                  <a:pt x="7380418" y="74071"/>
                  <a:pt x="7366000" y="169183"/>
                </a:cubicBezTo>
                <a:cubicBezTo>
                  <a:pt x="7336931" y="298418"/>
                  <a:pt x="7390341" y="752213"/>
                  <a:pt x="7366000" y="845894"/>
                </a:cubicBezTo>
                <a:cubicBezTo>
                  <a:pt x="7362759" y="933427"/>
                  <a:pt x="7293858" y="1010945"/>
                  <a:pt x="7196817" y="1015077"/>
                </a:cubicBezTo>
                <a:cubicBezTo>
                  <a:pt x="6411477" y="860938"/>
                  <a:pt x="2045405" y="1117431"/>
                  <a:pt x="169183" y="1015077"/>
                </a:cubicBezTo>
                <a:cubicBezTo>
                  <a:pt x="85890" y="1025034"/>
                  <a:pt x="-3920" y="943971"/>
                  <a:pt x="0" y="845894"/>
                </a:cubicBezTo>
                <a:cubicBezTo>
                  <a:pt x="-43550" y="641191"/>
                  <a:pt x="44869" y="465149"/>
                  <a:pt x="0" y="169183"/>
                </a:cubicBezTo>
                <a:close/>
              </a:path>
            </a:pathLst>
          </a:custGeom>
          <a:noFill/>
          <a:ln w="57150">
            <a:extLst>
              <a:ext uri="{C807C97D-BFC1-408E-A445-0C87EB9F89A2}">
                <ask:lineSketchStyleProps xmlns:ask="http://schemas.microsoft.com/office/drawing/2018/sketchyshapes" sd="771749645">
                  <a:prstGeom prst="round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GB" sz="1400">
                <a:solidFill>
                  <a:srgbClr val="002060"/>
                </a:solidFill>
                <a:latin typeface="OpenDyslexic" panose="00000500000000000000" pitchFamily="50" charset="0"/>
              </a:rPr>
              <a:t>LQ: </a:t>
            </a:r>
            <a:r>
              <a:rPr lang="en-GB" sz="1400">
                <a:solidFill>
                  <a:srgbClr val="000000"/>
                </a:solidFill>
                <a:highlight>
                  <a:srgbClr val="FFFFFF"/>
                </a:highlight>
                <a:latin typeface="OpenDyslexic" panose="00000500000000000000" pitchFamily="50" charset="0"/>
              </a:rPr>
              <a:t>Know that some animals have skeletons and some do not</a:t>
            </a:r>
          </a:p>
          <a:p>
            <a:pPr algn="ctr"/>
            <a:endParaRPr lang="en-GB" sz="1400">
              <a:solidFill>
                <a:srgbClr val="000000"/>
              </a:solidFill>
              <a:highlight>
                <a:srgbClr val="FFFFFF"/>
              </a:highlight>
              <a:latin typeface="OpenDyslexic" panose="00000500000000000000" pitchFamily="50" charset="0"/>
            </a:endParaRPr>
          </a:p>
          <a:p>
            <a:pPr algn="ctr"/>
            <a:r>
              <a:rPr lang="en-US" sz="1400">
                <a:solidFill>
                  <a:srgbClr val="000000"/>
                </a:solidFill>
                <a:highlight>
                  <a:srgbClr val="FFFFFF"/>
                </a:highlight>
                <a:latin typeface="OpenDyslexic" panose="00000500000000000000" pitchFamily="50" charset="0"/>
              </a:rPr>
              <a:t>LQ: Know that multiple groups can be used when sorting. </a:t>
            </a:r>
            <a:endParaRPr lang="en-GB" sz="1400">
              <a:solidFill>
                <a:srgbClr val="000000"/>
              </a:solidFill>
              <a:highlight>
                <a:srgbClr val="FFFFFF"/>
              </a:highlight>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400">
              <a:solidFill>
                <a:srgbClr val="002060"/>
              </a:solidFill>
              <a:latin typeface="OpenDyslexic" panose="00000500000000000000" pitchFamily="50" charset="0"/>
            </a:endParaRPr>
          </a:p>
        </p:txBody>
      </p:sp>
      <p:pic>
        <p:nvPicPr>
          <p:cNvPr id="3074" name="Picture 2" descr="Encouraging Innovative Thinking ...">
            <a:extLst>
              <a:ext uri="{FF2B5EF4-FFF2-40B4-BE49-F238E27FC236}">
                <a16:creationId xmlns:a16="http://schemas.microsoft.com/office/drawing/2014/main" id="{CF582125-7BE9-5C1B-F39D-B342A69957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118" y="2428558"/>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2FB3D47-C5DA-A185-BE1B-25B75401A490}"/>
              </a:ext>
            </a:extLst>
          </p:cNvPr>
          <p:cNvSpPr txBox="1"/>
          <p:nvPr/>
        </p:nvSpPr>
        <p:spPr>
          <a:xfrm>
            <a:off x="3342640" y="2136170"/>
            <a:ext cx="8147423" cy="584775"/>
          </a:xfrm>
          <a:prstGeom prst="rect">
            <a:avLst/>
          </a:prstGeom>
          <a:noFill/>
        </p:spPr>
        <p:txBody>
          <a:bodyPr wrap="none" rtlCol="0">
            <a:spAutoFit/>
          </a:bodyPr>
          <a:lstStyle/>
          <a:p>
            <a:r>
              <a:rPr lang="en-GB" sz="3200">
                <a:latin typeface="OpenDyslexic" panose="00000500000000000000" pitchFamily="50" charset="0"/>
              </a:rPr>
              <a:t>What do you know about skeletons?</a:t>
            </a:r>
          </a:p>
        </p:txBody>
      </p:sp>
      <p:pic>
        <p:nvPicPr>
          <p:cNvPr id="3076" name="Picture 4" descr="Human skeleton | Parts, Functions, Diagram, &amp; Facts | Britannica">
            <a:extLst>
              <a:ext uri="{FF2B5EF4-FFF2-40B4-BE49-F238E27FC236}">
                <a16:creationId xmlns:a16="http://schemas.microsoft.com/office/drawing/2014/main" id="{4B0654EF-4D49-77A4-2150-AAB7728C5C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8279" y="2720944"/>
            <a:ext cx="3546184" cy="413705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192FD1C-1069-C2B7-83E5-732639ADE6B0}"/>
              </a:ext>
            </a:extLst>
          </p:cNvPr>
          <p:cNvSpPr txBox="1"/>
          <p:nvPr/>
        </p:nvSpPr>
        <p:spPr>
          <a:xfrm>
            <a:off x="391160" y="5046841"/>
            <a:ext cx="5902960" cy="1754326"/>
          </a:xfrm>
          <a:prstGeom prst="rect">
            <a:avLst/>
          </a:prstGeom>
          <a:noFill/>
          <a:ln w="57150">
            <a:solidFill>
              <a:srgbClr val="0070C0"/>
            </a:solidFill>
          </a:ln>
        </p:spPr>
        <p:txBody>
          <a:bodyPr wrap="square" rtlCol="0">
            <a:spAutoFit/>
          </a:bodyPr>
          <a:lstStyle/>
          <a:p>
            <a:r>
              <a:rPr lang="en-GB"/>
              <a:t>This slide is to fire up children’s existing schemas! What do they already know about the topic? What have they learnt before? BE SPECIFIC “In year 2 you learnt about some key parts that all humans have, can you remember what they are?” It’s helpful to link with the previous year group to share slides the children have seen before the previous year!</a:t>
            </a:r>
          </a:p>
        </p:txBody>
      </p:sp>
    </p:spTree>
    <p:extLst>
      <p:ext uri="{BB962C8B-B14F-4D97-AF65-F5344CB8AC3E}">
        <p14:creationId xmlns:p14="http://schemas.microsoft.com/office/powerpoint/2010/main" val="3772834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3F9AF-39BA-850C-3436-3CD42E460D52}"/>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104C0D1-BA74-7C0F-FF90-28195E2DEECB}"/>
              </a:ext>
            </a:extLst>
          </p:cNvPr>
          <p:cNvSpPr/>
          <p:nvPr/>
        </p:nvSpPr>
        <p:spPr>
          <a:xfrm>
            <a:off x="375920" y="274320"/>
            <a:ext cx="3616960" cy="1290320"/>
          </a:xfrm>
          <a:prstGeom prst="roundRect">
            <a:avLst/>
          </a:prstGeom>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B7965EC-D9F4-D6AB-8D2F-F3BF2DF280CF}"/>
              </a:ext>
            </a:extLst>
          </p:cNvPr>
          <p:cNvSpPr txBox="1"/>
          <p:nvPr/>
        </p:nvSpPr>
        <p:spPr>
          <a:xfrm>
            <a:off x="208280" y="364311"/>
            <a:ext cx="3952240" cy="1200329"/>
          </a:xfrm>
          <a:prstGeom prst="rect">
            <a:avLst/>
          </a:prstGeom>
          <a:noFill/>
        </p:spPr>
        <p:txBody>
          <a:bodyPr wrap="square" rtlCol="0">
            <a:spAutoFit/>
          </a:bodyPr>
          <a:lstStyle/>
          <a:p>
            <a:pPr algn="ctr"/>
            <a:r>
              <a:rPr lang="en-GB" sz="3600" dirty="0">
                <a:solidFill>
                  <a:schemeClr val="bg1"/>
                </a:solidFill>
                <a:latin typeface="OpenDyslexic" panose="00000500000000000000" pitchFamily="50" charset="0"/>
              </a:rPr>
              <a:t>KEY VOCABULARY </a:t>
            </a:r>
          </a:p>
        </p:txBody>
      </p:sp>
      <p:sp>
        <p:nvSpPr>
          <p:cNvPr id="2" name="Rectangle: Rounded Corners 1">
            <a:extLst>
              <a:ext uri="{FF2B5EF4-FFF2-40B4-BE49-F238E27FC236}">
                <a16:creationId xmlns:a16="http://schemas.microsoft.com/office/drawing/2014/main" id="{BF9EA3D2-8520-3B7A-2E8F-6E16B220F1CA}"/>
              </a:ext>
            </a:extLst>
          </p:cNvPr>
          <p:cNvSpPr/>
          <p:nvPr/>
        </p:nvSpPr>
        <p:spPr>
          <a:xfrm>
            <a:off x="4328160" y="153323"/>
            <a:ext cx="7366000" cy="1015077"/>
          </a:xfrm>
          <a:custGeom>
            <a:avLst/>
            <a:gdLst>
              <a:gd name="connsiteX0" fmla="*/ 0 w 7366000"/>
              <a:gd name="connsiteY0" fmla="*/ 169183 h 1015077"/>
              <a:gd name="connsiteX1" fmla="*/ 169183 w 7366000"/>
              <a:gd name="connsiteY1" fmla="*/ 0 h 1015077"/>
              <a:gd name="connsiteX2" fmla="*/ 7196817 w 7366000"/>
              <a:gd name="connsiteY2" fmla="*/ 0 h 1015077"/>
              <a:gd name="connsiteX3" fmla="*/ 7366000 w 7366000"/>
              <a:gd name="connsiteY3" fmla="*/ 169183 h 1015077"/>
              <a:gd name="connsiteX4" fmla="*/ 7366000 w 7366000"/>
              <a:gd name="connsiteY4" fmla="*/ 845894 h 1015077"/>
              <a:gd name="connsiteX5" fmla="*/ 7196817 w 7366000"/>
              <a:gd name="connsiteY5" fmla="*/ 1015077 h 1015077"/>
              <a:gd name="connsiteX6" fmla="*/ 169183 w 7366000"/>
              <a:gd name="connsiteY6" fmla="*/ 1015077 h 1015077"/>
              <a:gd name="connsiteX7" fmla="*/ 0 w 7366000"/>
              <a:gd name="connsiteY7" fmla="*/ 845894 h 1015077"/>
              <a:gd name="connsiteX8" fmla="*/ 0 w 7366000"/>
              <a:gd name="connsiteY8" fmla="*/ 169183 h 1015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66000" h="1015077" extrusionOk="0">
                <a:moveTo>
                  <a:pt x="0" y="169183"/>
                </a:moveTo>
                <a:cubicBezTo>
                  <a:pt x="8502" y="88619"/>
                  <a:pt x="60924" y="3138"/>
                  <a:pt x="169183" y="0"/>
                </a:cubicBezTo>
                <a:cubicBezTo>
                  <a:pt x="1361844" y="125252"/>
                  <a:pt x="4737868" y="-94824"/>
                  <a:pt x="7196817" y="0"/>
                </a:cubicBezTo>
                <a:cubicBezTo>
                  <a:pt x="7292691" y="-190"/>
                  <a:pt x="7380418" y="74071"/>
                  <a:pt x="7366000" y="169183"/>
                </a:cubicBezTo>
                <a:cubicBezTo>
                  <a:pt x="7336931" y="298418"/>
                  <a:pt x="7390341" y="752213"/>
                  <a:pt x="7366000" y="845894"/>
                </a:cubicBezTo>
                <a:cubicBezTo>
                  <a:pt x="7362759" y="933427"/>
                  <a:pt x="7293858" y="1010945"/>
                  <a:pt x="7196817" y="1015077"/>
                </a:cubicBezTo>
                <a:cubicBezTo>
                  <a:pt x="6411477" y="860938"/>
                  <a:pt x="2045405" y="1117431"/>
                  <a:pt x="169183" y="1015077"/>
                </a:cubicBezTo>
                <a:cubicBezTo>
                  <a:pt x="85890" y="1025034"/>
                  <a:pt x="-3920" y="943971"/>
                  <a:pt x="0" y="845894"/>
                </a:cubicBezTo>
                <a:cubicBezTo>
                  <a:pt x="-43550" y="641191"/>
                  <a:pt x="44869" y="465149"/>
                  <a:pt x="0" y="169183"/>
                </a:cubicBezTo>
                <a:close/>
              </a:path>
            </a:pathLst>
          </a:custGeom>
          <a:noFill/>
          <a:ln w="57150">
            <a:extLst>
              <a:ext uri="{C807C97D-BFC1-408E-A445-0C87EB9F89A2}">
                <ask:lineSketchStyleProps xmlns:ask="http://schemas.microsoft.com/office/drawing/2018/sketchyshapes" sd="771749645">
                  <a:prstGeom prst="round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GB" sz="1400">
                <a:solidFill>
                  <a:srgbClr val="002060"/>
                </a:solidFill>
                <a:latin typeface="OpenDyslexic" panose="00000500000000000000" pitchFamily="50" charset="0"/>
              </a:rPr>
              <a:t>LQ: </a:t>
            </a:r>
            <a:r>
              <a:rPr lang="en-GB" sz="1400">
                <a:solidFill>
                  <a:srgbClr val="000000"/>
                </a:solidFill>
                <a:highlight>
                  <a:srgbClr val="FFFFFF"/>
                </a:highlight>
                <a:latin typeface="OpenDyslexic" panose="00000500000000000000" pitchFamily="50" charset="0"/>
              </a:rPr>
              <a:t>Know that some animals have skeletons and some do not</a:t>
            </a:r>
          </a:p>
          <a:p>
            <a:pPr algn="ctr"/>
            <a:endParaRPr lang="en-GB" sz="1400">
              <a:solidFill>
                <a:srgbClr val="000000"/>
              </a:solidFill>
              <a:highlight>
                <a:srgbClr val="FFFFFF"/>
              </a:highlight>
              <a:latin typeface="OpenDyslexic" panose="00000500000000000000" pitchFamily="50" charset="0"/>
            </a:endParaRPr>
          </a:p>
          <a:p>
            <a:pPr algn="ctr"/>
            <a:r>
              <a:rPr lang="en-US" sz="1400">
                <a:solidFill>
                  <a:srgbClr val="000000"/>
                </a:solidFill>
                <a:highlight>
                  <a:srgbClr val="FFFFFF"/>
                </a:highlight>
                <a:latin typeface="OpenDyslexic" panose="00000500000000000000" pitchFamily="50" charset="0"/>
              </a:rPr>
              <a:t>LQ: Know that multiple groups can be used when sorting. </a:t>
            </a:r>
            <a:endParaRPr lang="en-GB" sz="1400">
              <a:solidFill>
                <a:srgbClr val="000000"/>
              </a:solidFill>
              <a:highlight>
                <a:srgbClr val="FFFFFF"/>
              </a:highlight>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400">
              <a:solidFill>
                <a:srgbClr val="002060"/>
              </a:solidFill>
              <a:latin typeface="OpenDyslexic" panose="00000500000000000000" pitchFamily="50" charset="0"/>
            </a:endParaRPr>
          </a:p>
        </p:txBody>
      </p:sp>
      <p:sp>
        <p:nvSpPr>
          <p:cNvPr id="3" name="TextBox 2">
            <a:extLst>
              <a:ext uri="{FF2B5EF4-FFF2-40B4-BE49-F238E27FC236}">
                <a16:creationId xmlns:a16="http://schemas.microsoft.com/office/drawing/2014/main" id="{FAA8FBF3-7D99-197A-0D7F-C1420411F59E}"/>
              </a:ext>
            </a:extLst>
          </p:cNvPr>
          <p:cNvSpPr txBox="1"/>
          <p:nvPr/>
        </p:nvSpPr>
        <p:spPr>
          <a:xfrm>
            <a:off x="391160" y="5046841"/>
            <a:ext cx="5902960" cy="1477328"/>
          </a:xfrm>
          <a:prstGeom prst="rect">
            <a:avLst/>
          </a:prstGeom>
          <a:noFill/>
          <a:ln w="57150">
            <a:solidFill>
              <a:srgbClr val="0070C0"/>
            </a:solidFill>
          </a:ln>
        </p:spPr>
        <p:txBody>
          <a:bodyPr wrap="square" rtlCol="0">
            <a:spAutoFit/>
          </a:bodyPr>
          <a:lstStyle/>
          <a:p>
            <a:r>
              <a:rPr lang="en-GB" dirty="0"/>
              <a:t>This slide is to explicitly share new vocabulary to the children and explain what it means within the context of the lesson. It is vocabulary that will go on your display board and is written within your progression of learning. It will be helpful to have images to aid understanding.</a:t>
            </a:r>
          </a:p>
        </p:txBody>
      </p:sp>
      <p:sp>
        <p:nvSpPr>
          <p:cNvPr id="8" name="TextBox 7">
            <a:extLst>
              <a:ext uri="{FF2B5EF4-FFF2-40B4-BE49-F238E27FC236}">
                <a16:creationId xmlns:a16="http://schemas.microsoft.com/office/drawing/2014/main" id="{B460AF9F-9168-FFA6-6D4F-7088CA03655B}"/>
              </a:ext>
            </a:extLst>
          </p:cNvPr>
          <p:cNvSpPr txBox="1"/>
          <p:nvPr/>
        </p:nvSpPr>
        <p:spPr>
          <a:xfrm>
            <a:off x="729343" y="1198154"/>
            <a:ext cx="6096000" cy="3463128"/>
          </a:xfrm>
          <a:prstGeom prst="rect">
            <a:avLst/>
          </a:prstGeom>
          <a:noFill/>
        </p:spPr>
        <p:txBody>
          <a:bodyPr wrap="square">
            <a:spAutoFit/>
          </a:bodyPr>
          <a:lstStyle/>
          <a:p>
            <a:pPr algn="l" fontAlgn="base">
              <a:spcBef>
                <a:spcPts val="450"/>
              </a:spcBef>
              <a:spcAft>
                <a:spcPts val="450"/>
              </a:spcAft>
            </a:pPr>
            <a:br>
              <a:rPr lang="en-GB" sz="2800" b="0" i="0" dirty="0">
                <a:solidFill>
                  <a:srgbClr val="1F1F1F"/>
                </a:solidFill>
                <a:effectLst/>
                <a:latin typeface="Arial" panose="020B0604020202020204" pitchFamily="34" charset="0"/>
              </a:rPr>
            </a:br>
            <a:endParaRPr lang="en-GB" sz="2800" b="0" i="0" dirty="0">
              <a:solidFill>
                <a:srgbClr val="1F1F1F"/>
              </a:solidFill>
              <a:effectLst/>
              <a:latin typeface="Arial" panose="020B0604020202020204" pitchFamily="34" charset="0"/>
            </a:endParaRPr>
          </a:p>
          <a:p>
            <a:pPr algn="l" fontAlgn="t">
              <a:lnSpc>
                <a:spcPts val="2700"/>
              </a:lnSpc>
            </a:pPr>
            <a:r>
              <a:rPr lang="en-GB" sz="2800" b="1" i="0" dirty="0">
                <a:solidFill>
                  <a:srgbClr val="1F1F1F"/>
                </a:solidFill>
                <a:effectLst/>
                <a:latin typeface="Google Sans"/>
              </a:rPr>
              <a:t>Endoskeleton – an internal skeleton </a:t>
            </a:r>
          </a:p>
          <a:p>
            <a:pPr algn="l" fontAlgn="t">
              <a:lnSpc>
                <a:spcPts val="2700"/>
              </a:lnSpc>
            </a:pPr>
            <a:endParaRPr lang="en-GB" sz="2800" b="1" dirty="0">
              <a:solidFill>
                <a:srgbClr val="1F1F1F"/>
              </a:solidFill>
              <a:latin typeface="Google Sans"/>
            </a:endParaRPr>
          </a:p>
          <a:p>
            <a:pPr algn="l" fontAlgn="t">
              <a:lnSpc>
                <a:spcPts val="2700"/>
              </a:lnSpc>
            </a:pPr>
            <a:endParaRPr lang="en-GB" sz="2800" b="1" i="0" dirty="0">
              <a:solidFill>
                <a:srgbClr val="1F1F1F"/>
              </a:solidFill>
              <a:effectLst/>
              <a:latin typeface="Google Sans"/>
            </a:endParaRPr>
          </a:p>
          <a:p>
            <a:pPr algn="l" fontAlgn="t">
              <a:lnSpc>
                <a:spcPts val="2700"/>
              </a:lnSpc>
            </a:pPr>
            <a:endParaRPr lang="en-GB" sz="2800" b="1" i="0" dirty="0">
              <a:solidFill>
                <a:srgbClr val="1F1F1F"/>
              </a:solidFill>
              <a:effectLst/>
              <a:latin typeface="Google Sans"/>
            </a:endParaRPr>
          </a:p>
          <a:p>
            <a:pPr algn="l" fontAlgn="t">
              <a:lnSpc>
                <a:spcPts val="2700"/>
              </a:lnSpc>
            </a:pPr>
            <a:r>
              <a:rPr lang="en-GB" sz="2800" b="1" dirty="0">
                <a:solidFill>
                  <a:srgbClr val="1F1F1F"/>
                </a:solidFill>
                <a:latin typeface="Google Sans"/>
              </a:rPr>
              <a:t>Exoskeleton – </a:t>
            </a:r>
            <a:r>
              <a:rPr lang="en-GB" sz="2800" b="1" i="0" dirty="0">
                <a:solidFill>
                  <a:srgbClr val="001D35"/>
                </a:solidFill>
                <a:effectLst/>
                <a:latin typeface="Google Sans"/>
              </a:rPr>
              <a:t>a hard outer skeleton that protects and supports an animal's body</a:t>
            </a:r>
            <a:endParaRPr lang="en-GB" sz="2800" b="1" i="0" dirty="0">
              <a:solidFill>
                <a:srgbClr val="1F1F1F"/>
              </a:solidFill>
              <a:effectLst/>
              <a:latin typeface="Google Sans"/>
            </a:endParaRPr>
          </a:p>
        </p:txBody>
      </p:sp>
      <p:pic>
        <p:nvPicPr>
          <p:cNvPr id="1026" name="Picture 2" descr="Molting in Shrimp ...">
            <a:extLst>
              <a:ext uri="{FF2B5EF4-FFF2-40B4-BE49-F238E27FC236}">
                <a16:creationId xmlns:a16="http://schemas.microsoft.com/office/drawing/2014/main" id="{8E5E42B4-1354-D70D-DD68-F6E60A7351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8923" y="3429000"/>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ndoskeleton - Wikipedia">
            <a:extLst>
              <a:ext uri="{FF2B5EF4-FFF2-40B4-BE49-F238E27FC236}">
                <a16:creationId xmlns:a16="http://schemas.microsoft.com/office/drawing/2014/main" id="{858F386B-A0A7-A3BE-5C1C-303F193C25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9170" y="1625779"/>
            <a:ext cx="3076575" cy="148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9716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A90EC-88B2-8A0E-11BC-CE37AE3FDEA8}"/>
              </a:ext>
            </a:extLst>
          </p:cNvPr>
          <p:cNvSpPr>
            <a:spLocks noGrp="1"/>
          </p:cNvSpPr>
          <p:nvPr>
            <p:ph type="title"/>
          </p:nvPr>
        </p:nvSpPr>
        <p:spPr/>
        <p:txBody>
          <a:bodyPr/>
          <a:lstStyle/>
          <a:p>
            <a:r>
              <a:rPr lang="en-GB">
                <a:latin typeface="OpenDyslexic" panose="00000500000000000000" pitchFamily="50" charset="0"/>
              </a:rPr>
              <a:t>Lesson input…</a:t>
            </a:r>
          </a:p>
        </p:txBody>
      </p:sp>
      <p:sp>
        <p:nvSpPr>
          <p:cNvPr id="3" name="TextBox 2">
            <a:extLst>
              <a:ext uri="{FF2B5EF4-FFF2-40B4-BE49-F238E27FC236}">
                <a16:creationId xmlns:a16="http://schemas.microsoft.com/office/drawing/2014/main" id="{18062C26-A923-87A1-5FC0-AB3023C65820}"/>
              </a:ext>
            </a:extLst>
          </p:cNvPr>
          <p:cNvSpPr txBox="1"/>
          <p:nvPr/>
        </p:nvSpPr>
        <p:spPr>
          <a:xfrm>
            <a:off x="2606040" y="1443841"/>
            <a:ext cx="7157720" cy="3970318"/>
          </a:xfrm>
          <a:prstGeom prst="rect">
            <a:avLst/>
          </a:prstGeom>
          <a:noFill/>
          <a:ln w="57150">
            <a:solidFill>
              <a:srgbClr val="0070C0"/>
            </a:solidFill>
          </a:ln>
        </p:spPr>
        <p:txBody>
          <a:bodyPr wrap="square" rtlCol="0">
            <a:spAutoFit/>
          </a:bodyPr>
          <a:lstStyle/>
          <a:p>
            <a:r>
              <a:rPr lang="en-GB" dirty="0"/>
              <a:t>These slides are where you share small step content that children need to know. Always consider if a </a:t>
            </a:r>
            <a:r>
              <a:rPr lang="en-GB" dirty="0" err="1"/>
              <a:t>powerpoint</a:t>
            </a:r>
            <a:r>
              <a:rPr lang="en-GB" dirty="0"/>
              <a:t> is needed -can some things be shared under the visualiser or be done in a  more practical way?</a:t>
            </a:r>
          </a:p>
          <a:p>
            <a:endParaRPr lang="en-GB" dirty="0"/>
          </a:p>
          <a:p>
            <a:r>
              <a:rPr lang="en-GB" dirty="0"/>
              <a:t>If slides are used, please only include relevant details on the slide. In order to prevent cognitive overload, and also support our Dyslexia Friendly School status, please avoid overloading slides with information, and keep ‘decoration’ to an absolute minimum.</a:t>
            </a:r>
          </a:p>
          <a:p>
            <a:endParaRPr lang="en-GB" dirty="0"/>
          </a:p>
          <a:p>
            <a:r>
              <a:rPr lang="en-GB" dirty="0"/>
              <a:t>Also consider the importance of Dual Coding: </a:t>
            </a:r>
          </a:p>
          <a:p>
            <a:r>
              <a:rPr lang="en-GB" b="0" i="0" dirty="0">
                <a:solidFill>
                  <a:srgbClr val="1F1F1F"/>
                </a:solidFill>
                <a:effectLst/>
                <a:highlight>
                  <a:srgbClr val="FFFFFF"/>
                </a:highlight>
                <a:latin typeface="Google Sans"/>
              </a:rPr>
              <a:t>Dual coding is </a:t>
            </a:r>
            <a:r>
              <a:rPr lang="en-GB" b="0" i="0" dirty="0">
                <a:solidFill>
                  <a:srgbClr val="040C28"/>
                </a:solidFill>
                <a:effectLst/>
                <a:highlight>
                  <a:srgbClr val="D3E3FD"/>
                </a:highlight>
                <a:latin typeface="Google Sans"/>
              </a:rPr>
              <a:t>combining words and visuals such as pictures, diagrams, graphic organizers, and so on</a:t>
            </a:r>
            <a:r>
              <a:rPr lang="en-GB" b="0" i="0" dirty="0">
                <a:solidFill>
                  <a:srgbClr val="1F1F1F"/>
                </a:solidFill>
                <a:effectLst/>
                <a:highlight>
                  <a:srgbClr val="FFFFFF"/>
                </a:highlight>
                <a:latin typeface="Google Sans"/>
              </a:rPr>
              <a:t>. The idea is to provide two different representations of the information, both visual and verbal, to help students understand the information better.</a:t>
            </a:r>
            <a:endParaRPr lang="en-GB" dirty="0"/>
          </a:p>
        </p:txBody>
      </p:sp>
      <p:pic>
        <p:nvPicPr>
          <p:cNvPr id="6" name="Picture 5">
            <a:extLst>
              <a:ext uri="{FF2B5EF4-FFF2-40B4-BE49-F238E27FC236}">
                <a16:creationId xmlns:a16="http://schemas.microsoft.com/office/drawing/2014/main" id="{76BDAEC6-8091-0480-4795-180573476593}"/>
              </a:ext>
            </a:extLst>
          </p:cNvPr>
          <p:cNvPicPr>
            <a:picLocks noChangeAspect="1"/>
          </p:cNvPicPr>
          <p:nvPr/>
        </p:nvPicPr>
        <p:blipFill>
          <a:blip r:embed="rId2"/>
          <a:stretch>
            <a:fillRect/>
          </a:stretch>
        </p:blipFill>
        <p:spPr>
          <a:xfrm>
            <a:off x="688251" y="4635291"/>
            <a:ext cx="1739989" cy="1378021"/>
          </a:xfrm>
          <a:prstGeom prst="rect">
            <a:avLst/>
          </a:prstGeom>
        </p:spPr>
      </p:pic>
    </p:spTree>
    <p:extLst>
      <p:ext uri="{BB962C8B-B14F-4D97-AF65-F5344CB8AC3E}">
        <p14:creationId xmlns:p14="http://schemas.microsoft.com/office/powerpoint/2010/main" val="2573122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FA04E93-2954-F86E-0DE5-2442F8EA1DA4}"/>
              </a:ext>
            </a:extLst>
          </p:cNvPr>
          <p:cNvSpPr/>
          <p:nvPr/>
        </p:nvSpPr>
        <p:spPr>
          <a:xfrm>
            <a:off x="375920" y="274320"/>
            <a:ext cx="3616960" cy="1290320"/>
          </a:xfrm>
          <a:prstGeom prst="roundRect">
            <a:avLst/>
          </a:prstGeom>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2E7C2A3-0B6A-BEDE-77E6-644D975ECD27}"/>
              </a:ext>
            </a:extLst>
          </p:cNvPr>
          <p:cNvSpPr txBox="1"/>
          <p:nvPr/>
        </p:nvSpPr>
        <p:spPr>
          <a:xfrm>
            <a:off x="208280" y="364311"/>
            <a:ext cx="3952240" cy="646331"/>
          </a:xfrm>
          <a:prstGeom prst="rect">
            <a:avLst/>
          </a:prstGeom>
          <a:noFill/>
        </p:spPr>
        <p:txBody>
          <a:bodyPr wrap="square" rtlCol="0">
            <a:spAutoFit/>
          </a:bodyPr>
          <a:lstStyle/>
          <a:p>
            <a:pPr algn="ctr"/>
            <a:r>
              <a:rPr lang="en-GB" sz="3600">
                <a:solidFill>
                  <a:schemeClr val="bg1"/>
                </a:solidFill>
                <a:latin typeface="OpenDyslexic" panose="00000500000000000000" pitchFamily="50" charset="0"/>
              </a:rPr>
              <a:t>Model</a:t>
            </a:r>
          </a:p>
        </p:txBody>
      </p:sp>
      <p:sp>
        <p:nvSpPr>
          <p:cNvPr id="3" name="TextBox 2">
            <a:extLst>
              <a:ext uri="{FF2B5EF4-FFF2-40B4-BE49-F238E27FC236}">
                <a16:creationId xmlns:a16="http://schemas.microsoft.com/office/drawing/2014/main" id="{11C0B2CB-4899-3961-25EC-B231BB43893B}"/>
              </a:ext>
            </a:extLst>
          </p:cNvPr>
          <p:cNvSpPr txBox="1"/>
          <p:nvPr/>
        </p:nvSpPr>
        <p:spPr>
          <a:xfrm>
            <a:off x="3312160" y="3058160"/>
            <a:ext cx="5902960" cy="1200329"/>
          </a:xfrm>
          <a:prstGeom prst="rect">
            <a:avLst/>
          </a:prstGeom>
          <a:noFill/>
          <a:ln w="57150">
            <a:solidFill>
              <a:srgbClr val="0070C0"/>
            </a:solidFill>
          </a:ln>
        </p:spPr>
        <p:txBody>
          <a:bodyPr wrap="square" rtlCol="0">
            <a:spAutoFit/>
          </a:bodyPr>
          <a:lstStyle/>
          <a:p>
            <a:r>
              <a:rPr lang="en-GB"/>
              <a:t>The ‘model’ slide is where the teacher demonstrates to the children HOW to do the task, while using a ‘thinking aloud’ strategy. Make use of the visualiser, flip chart paper, or practical demonstrations. Just make sure everybody can see!</a:t>
            </a:r>
          </a:p>
        </p:txBody>
      </p:sp>
      <p:sp>
        <p:nvSpPr>
          <p:cNvPr id="4" name="Rectangle: Rounded Corners 3">
            <a:extLst>
              <a:ext uri="{FF2B5EF4-FFF2-40B4-BE49-F238E27FC236}">
                <a16:creationId xmlns:a16="http://schemas.microsoft.com/office/drawing/2014/main" id="{A26F359E-B3B2-FE8B-3E2D-B37CB2A364EF}"/>
              </a:ext>
            </a:extLst>
          </p:cNvPr>
          <p:cNvSpPr/>
          <p:nvPr/>
        </p:nvSpPr>
        <p:spPr>
          <a:xfrm>
            <a:off x="4190540" y="274321"/>
            <a:ext cx="8017164" cy="1169322"/>
          </a:xfrm>
          <a:custGeom>
            <a:avLst/>
            <a:gdLst>
              <a:gd name="connsiteX0" fmla="*/ 0 w 8017164"/>
              <a:gd name="connsiteY0" fmla="*/ 194891 h 1169322"/>
              <a:gd name="connsiteX1" fmla="*/ 194891 w 8017164"/>
              <a:gd name="connsiteY1" fmla="*/ 0 h 1169322"/>
              <a:gd name="connsiteX2" fmla="*/ 7822273 w 8017164"/>
              <a:gd name="connsiteY2" fmla="*/ 0 h 1169322"/>
              <a:gd name="connsiteX3" fmla="*/ 8017164 w 8017164"/>
              <a:gd name="connsiteY3" fmla="*/ 194891 h 1169322"/>
              <a:gd name="connsiteX4" fmla="*/ 8017164 w 8017164"/>
              <a:gd name="connsiteY4" fmla="*/ 974431 h 1169322"/>
              <a:gd name="connsiteX5" fmla="*/ 7822273 w 8017164"/>
              <a:gd name="connsiteY5" fmla="*/ 1169322 h 1169322"/>
              <a:gd name="connsiteX6" fmla="*/ 194891 w 8017164"/>
              <a:gd name="connsiteY6" fmla="*/ 1169322 h 1169322"/>
              <a:gd name="connsiteX7" fmla="*/ 0 w 8017164"/>
              <a:gd name="connsiteY7" fmla="*/ 974431 h 1169322"/>
              <a:gd name="connsiteX8" fmla="*/ 0 w 8017164"/>
              <a:gd name="connsiteY8" fmla="*/ 194891 h 1169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17164" h="1169322" extrusionOk="0">
                <a:moveTo>
                  <a:pt x="0" y="194891"/>
                </a:moveTo>
                <a:cubicBezTo>
                  <a:pt x="7324" y="98345"/>
                  <a:pt x="79682" y="1604"/>
                  <a:pt x="194891" y="0"/>
                </a:cubicBezTo>
                <a:cubicBezTo>
                  <a:pt x="1484218" y="125252"/>
                  <a:pt x="7002429" y="-94824"/>
                  <a:pt x="7822273" y="0"/>
                </a:cubicBezTo>
                <a:cubicBezTo>
                  <a:pt x="7937653" y="-604"/>
                  <a:pt x="8037327" y="84914"/>
                  <a:pt x="8017164" y="194891"/>
                </a:cubicBezTo>
                <a:cubicBezTo>
                  <a:pt x="8067221" y="348326"/>
                  <a:pt x="7966096" y="852036"/>
                  <a:pt x="8017164" y="974431"/>
                </a:cubicBezTo>
                <a:cubicBezTo>
                  <a:pt x="8009437" y="1067991"/>
                  <a:pt x="7938276" y="1159726"/>
                  <a:pt x="7822273" y="1169322"/>
                </a:cubicBezTo>
                <a:cubicBezTo>
                  <a:pt x="5416154" y="1015183"/>
                  <a:pt x="2901540" y="1271676"/>
                  <a:pt x="194891" y="1169322"/>
                </a:cubicBezTo>
                <a:cubicBezTo>
                  <a:pt x="91550" y="1173537"/>
                  <a:pt x="-10700" y="1094730"/>
                  <a:pt x="0" y="974431"/>
                </a:cubicBezTo>
                <a:cubicBezTo>
                  <a:pt x="-55565" y="684180"/>
                  <a:pt x="25831" y="405086"/>
                  <a:pt x="0" y="194891"/>
                </a:cubicBezTo>
                <a:close/>
              </a:path>
            </a:pathLst>
          </a:custGeom>
          <a:noFill/>
          <a:ln w="57150">
            <a:extLst>
              <a:ext uri="{C807C97D-BFC1-408E-A445-0C87EB9F89A2}">
                <ask:lineSketchStyleProps xmlns:ask="http://schemas.microsoft.com/office/drawing/2018/sketchyshapes" sd="771749645">
                  <a:prstGeom prst="round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GB">
                <a:solidFill>
                  <a:srgbClr val="002060"/>
                </a:solidFill>
                <a:latin typeface="OpenDyslexic" panose="00000500000000000000" pitchFamily="50" charset="0"/>
              </a:rPr>
              <a:t>LQ: </a:t>
            </a:r>
            <a:r>
              <a:rPr lang="en-GB">
                <a:solidFill>
                  <a:srgbClr val="000000"/>
                </a:solidFill>
                <a:highlight>
                  <a:srgbClr val="FFFFFF"/>
                </a:highlight>
                <a:latin typeface="OpenDyslexic" panose="00000500000000000000" pitchFamily="50" charset="0"/>
              </a:rPr>
              <a:t>Know that some animals have skeletons and some do not</a:t>
            </a:r>
          </a:p>
          <a:p>
            <a:pPr algn="ctr"/>
            <a:endParaRPr lang="en-GB">
              <a:solidFill>
                <a:srgbClr val="000000"/>
              </a:solidFill>
              <a:highlight>
                <a:srgbClr val="FFFFFF"/>
              </a:highlight>
              <a:latin typeface="OpenDyslexic" panose="00000500000000000000" pitchFamily="50" charset="0"/>
            </a:endParaRPr>
          </a:p>
          <a:p>
            <a:pPr algn="ctr"/>
            <a:r>
              <a:rPr lang="en-US">
                <a:solidFill>
                  <a:srgbClr val="000000"/>
                </a:solidFill>
                <a:highlight>
                  <a:srgbClr val="FFFFFF"/>
                </a:highlight>
                <a:latin typeface="OpenDyslexic" panose="00000500000000000000" pitchFamily="50" charset="0"/>
              </a:rPr>
              <a:t>LQ: Know that multiple groups can be used when sorting. </a:t>
            </a:r>
            <a:endParaRPr lang="en-GB">
              <a:solidFill>
                <a:srgbClr val="000000"/>
              </a:solidFill>
              <a:highlight>
                <a:srgbClr val="FFFFFF"/>
              </a:highlight>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400">
              <a:solidFill>
                <a:srgbClr val="002060"/>
              </a:solidFill>
              <a:latin typeface="OpenDyslexic" panose="00000500000000000000" pitchFamily="50" charset="0"/>
            </a:endParaRPr>
          </a:p>
        </p:txBody>
      </p:sp>
    </p:spTree>
    <p:extLst>
      <p:ext uri="{BB962C8B-B14F-4D97-AF65-F5344CB8AC3E}">
        <p14:creationId xmlns:p14="http://schemas.microsoft.com/office/powerpoint/2010/main" val="1908903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FA04E93-2954-F86E-0DE5-2442F8EA1DA4}"/>
              </a:ext>
            </a:extLst>
          </p:cNvPr>
          <p:cNvSpPr/>
          <p:nvPr/>
        </p:nvSpPr>
        <p:spPr>
          <a:xfrm>
            <a:off x="375920" y="274320"/>
            <a:ext cx="3616960" cy="1290320"/>
          </a:xfrm>
          <a:prstGeom prst="roundRect">
            <a:avLst/>
          </a:prstGeom>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2E7C2A3-0B6A-BEDE-77E6-644D975ECD27}"/>
              </a:ext>
            </a:extLst>
          </p:cNvPr>
          <p:cNvSpPr txBox="1"/>
          <p:nvPr/>
        </p:nvSpPr>
        <p:spPr>
          <a:xfrm>
            <a:off x="208280" y="364311"/>
            <a:ext cx="3952240" cy="646331"/>
          </a:xfrm>
          <a:prstGeom prst="rect">
            <a:avLst/>
          </a:prstGeom>
          <a:noFill/>
        </p:spPr>
        <p:txBody>
          <a:bodyPr wrap="square" rtlCol="0">
            <a:spAutoFit/>
          </a:bodyPr>
          <a:lstStyle/>
          <a:p>
            <a:pPr algn="ctr"/>
            <a:r>
              <a:rPr lang="en-GB" sz="3600">
                <a:solidFill>
                  <a:schemeClr val="bg1"/>
                </a:solidFill>
                <a:latin typeface="OpenDyslexic" panose="00000500000000000000" pitchFamily="50" charset="0"/>
              </a:rPr>
              <a:t>Practice</a:t>
            </a:r>
          </a:p>
        </p:txBody>
      </p:sp>
      <p:sp>
        <p:nvSpPr>
          <p:cNvPr id="3" name="TextBox 2">
            <a:extLst>
              <a:ext uri="{FF2B5EF4-FFF2-40B4-BE49-F238E27FC236}">
                <a16:creationId xmlns:a16="http://schemas.microsoft.com/office/drawing/2014/main" id="{A17A5087-105D-84CF-5143-757F8667FA48}"/>
              </a:ext>
            </a:extLst>
          </p:cNvPr>
          <p:cNvSpPr txBox="1"/>
          <p:nvPr/>
        </p:nvSpPr>
        <p:spPr>
          <a:xfrm>
            <a:off x="2519680" y="2844225"/>
            <a:ext cx="8398261" cy="584775"/>
          </a:xfrm>
          <a:prstGeom prst="rect">
            <a:avLst/>
          </a:prstGeom>
          <a:noFill/>
        </p:spPr>
        <p:txBody>
          <a:bodyPr wrap="none" rtlCol="0">
            <a:spAutoFit/>
          </a:bodyPr>
          <a:lstStyle/>
          <a:p>
            <a:r>
              <a:rPr lang="en-GB" sz="3200"/>
              <a:t>Can you classify two of the animals on your own?</a:t>
            </a:r>
          </a:p>
        </p:txBody>
      </p:sp>
      <p:sp>
        <p:nvSpPr>
          <p:cNvPr id="4" name="TextBox 3">
            <a:extLst>
              <a:ext uri="{FF2B5EF4-FFF2-40B4-BE49-F238E27FC236}">
                <a16:creationId xmlns:a16="http://schemas.microsoft.com/office/drawing/2014/main" id="{936D5A15-01D1-0E21-A698-49AED2DB9B07}"/>
              </a:ext>
            </a:extLst>
          </p:cNvPr>
          <p:cNvSpPr txBox="1"/>
          <p:nvPr/>
        </p:nvSpPr>
        <p:spPr>
          <a:xfrm>
            <a:off x="3992880" y="3799840"/>
            <a:ext cx="5902960" cy="646331"/>
          </a:xfrm>
          <a:prstGeom prst="rect">
            <a:avLst/>
          </a:prstGeom>
          <a:noFill/>
          <a:ln w="57150">
            <a:solidFill>
              <a:srgbClr val="0070C0"/>
            </a:solidFill>
          </a:ln>
        </p:spPr>
        <p:txBody>
          <a:bodyPr wrap="square" rtlCol="0">
            <a:spAutoFit/>
          </a:bodyPr>
          <a:lstStyle/>
          <a:p>
            <a:r>
              <a:rPr lang="en-GB"/>
              <a:t>Set a small challenge so that you can check the children’s understanding of how to carry out their learning task…</a:t>
            </a:r>
          </a:p>
        </p:txBody>
      </p:sp>
      <p:sp>
        <p:nvSpPr>
          <p:cNvPr id="7" name="Rectangle: Rounded Corners 6">
            <a:extLst>
              <a:ext uri="{FF2B5EF4-FFF2-40B4-BE49-F238E27FC236}">
                <a16:creationId xmlns:a16="http://schemas.microsoft.com/office/drawing/2014/main" id="{514F6A23-138B-86FE-0DBF-AB5EED699101}"/>
              </a:ext>
            </a:extLst>
          </p:cNvPr>
          <p:cNvSpPr/>
          <p:nvPr/>
        </p:nvSpPr>
        <p:spPr>
          <a:xfrm>
            <a:off x="4190540" y="274321"/>
            <a:ext cx="8017164" cy="1169322"/>
          </a:xfrm>
          <a:custGeom>
            <a:avLst/>
            <a:gdLst>
              <a:gd name="connsiteX0" fmla="*/ 0 w 8017164"/>
              <a:gd name="connsiteY0" fmla="*/ 194891 h 1169322"/>
              <a:gd name="connsiteX1" fmla="*/ 194891 w 8017164"/>
              <a:gd name="connsiteY1" fmla="*/ 0 h 1169322"/>
              <a:gd name="connsiteX2" fmla="*/ 7822273 w 8017164"/>
              <a:gd name="connsiteY2" fmla="*/ 0 h 1169322"/>
              <a:gd name="connsiteX3" fmla="*/ 8017164 w 8017164"/>
              <a:gd name="connsiteY3" fmla="*/ 194891 h 1169322"/>
              <a:gd name="connsiteX4" fmla="*/ 8017164 w 8017164"/>
              <a:gd name="connsiteY4" fmla="*/ 974431 h 1169322"/>
              <a:gd name="connsiteX5" fmla="*/ 7822273 w 8017164"/>
              <a:gd name="connsiteY5" fmla="*/ 1169322 h 1169322"/>
              <a:gd name="connsiteX6" fmla="*/ 194891 w 8017164"/>
              <a:gd name="connsiteY6" fmla="*/ 1169322 h 1169322"/>
              <a:gd name="connsiteX7" fmla="*/ 0 w 8017164"/>
              <a:gd name="connsiteY7" fmla="*/ 974431 h 1169322"/>
              <a:gd name="connsiteX8" fmla="*/ 0 w 8017164"/>
              <a:gd name="connsiteY8" fmla="*/ 194891 h 1169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17164" h="1169322" extrusionOk="0">
                <a:moveTo>
                  <a:pt x="0" y="194891"/>
                </a:moveTo>
                <a:cubicBezTo>
                  <a:pt x="7324" y="98345"/>
                  <a:pt x="79682" y="1604"/>
                  <a:pt x="194891" y="0"/>
                </a:cubicBezTo>
                <a:cubicBezTo>
                  <a:pt x="1484218" y="125252"/>
                  <a:pt x="7002429" y="-94824"/>
                  <a:pt x="7822273" y="0"/>
                </a:cubicBezTo>
                <a:cubicBezTo>
                  <a:pt x="7937653" y="-604"/>
                  <a:pt x="8037327" y="84914"/>
                  <a:pt x="8017164" y="194891"/>
                </a:cubicBezTo>
                <a:cubicBezTo>
                  <a:pt x="8067221" y="348326"/>
                  <a:pt x="7966096" y="852036"/>
                  <a:pt x="8017164" y="974431"/>
                </a:cubicBezTo>
                <a:cubicBezTo>
                  <a:pt x="8009437" y="1067991"/>
                  <a:pt x="7938276" y="1159726"/>
                  <a:pt x="7822273" y="1169322"/>
                </a:cubicBezTo>
                <a:cubicBezTo>
                  <a:pt x="5416154" y="1015183"/>
                  <a:pt x="2901540" y="1271676"/>
                  <a:pt x="194891" y="1169322"/>
                </a:cubicBezTo>
                <a:cubicBezTo>
                  <a:pt x="91550" y="1173537"/>
                  <a:pt x="-10700" y="1094730"/>
                  <a:pt x="0" y="974431"/>
                </a:cubicBezTo>
                <a:cubicBezTo>
                  <a:pt x="-55565" y="684180"/>
                  <a:pt x="25831" y="405086"/>
                  <a:pt x="0" y="194891"/>
                </a:cubicBezTo>
                <a:close/>
              </a:path>
            </a:pathLst>
          </a:custGeom>
          <a:noFill/>
          <a:ln w="57150">
            <a:extLst>
              <a:ext uri="{C807C97D-BFC1-408E-A445-0C87EB9F89A2}">
                <ask:lineSketchStyleProps xmlns:ask="http://schemas.microsoft.com/office/drawing/2018/sketchyshapes" sd="771749645">
                  <a:prstGeom prst="round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GB">
                <a:solidFill>
                  <a:srgbClr val="002060"/>
                </a:solidFill>
                <a:latin typeface="OpenDyslexic" panose="00000500000000000000" pitchFamily="50" charset="0"/>
              </a:rPr>
              <a:t>LQ: </a:t>
            </a:r>
            <a:r>
              <a:rPr lang="en-GB">
                <a:solidFill>
                  <a:srgbClr val="000000"/>
                </a:solidFill>
                <a:highlight>
                  <a:srgbClr val="FFFFFF"/>
                </a:highlight>
                <a:latin typeface="OpenDyslexic" panose="00000500000000000000" pitchFamily="50" charset="0"/>
              </a:rPr>
              <a:t>Know that some animals have skeletons and some do not</a:t>
            </a:r>
          </a:p>
          <a:p>
            <a:pPr algn="ctr"/>
            <a:endParaRPr lang="en-GB">
              <a:solidFill>
                <a:srgbClr val="000000"/>
              </a:solidFill>
              <a:highlight>
                <a:srgbClr val="FFFFFF"/>
              </a:highlight>
              <a:latin typeface="OpenDyslexic" panose="00000500000000000000" pitchFamily="50" charset="0"/>
            </a:endParaRPr>
          </a:p>
          <a:p>
            <a:pPr algn="ctr"/>
            <a:r>
              <a:rPr lang="en-US">
                <a:solidFill>
                  <a:srgbClr val="000000"/>
                </a:solidFill>
                <a:highlight>
                  <a:srgbClr val="FFFFFF"/>
                </a:highlight>
                <a:latin typeface="OpenDyslexic" panose="00000500000000000000" pitchFamily="50" charset="0"/>
              </a:rPr>
              <a:t>LQ: Know that multiple groups can be used when sorting. </a:t>
            </a:r>
            <a:endParaRPr lang="en-GB">
              <a:solidFill>
                <a:srgbClr val="000000"/>
              </a:solidFill>
              <a:highlight>
                <a:srgbClr val="FFFFFF"/>
              </a:highlight>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400">
              <a:solidFill>
                <a:srgbClr val="002060"/>
              </a:solidFill>
              <a:latin typeface="OpenDyslexic" panose="00000500000000000000" pitchFamily="50" charset="0"/>
            </a:endParaRPr>
          </a:p>
        </p:txBody>
      </p:sp>
    </p:spTree>
    <p:extLst>
      <p:ext uri="{BB962C8B-B14F-4D97-AF65-F5344CB8AC3E}">
        <p14:creationId xmlns:p14="http://schemas.microsoft.com/office/powerpoint/2010/main" val="727832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FA04E93-2954-F86E-0DE5-2442F8EA1DA4}"/>
              </a:ext>
            </a:extLst>
          </p:cNvPr>
          <p:cNvSpPr/>
          <p:nvPr/>
        </p:nvSpPr>
        <p:spPr>
          <a:xfrm>
            <a:off x="375920" y="274320"/>
            <a:ext cx="3616960" cy="1290320"/>
          </a:xfrm>
          <a:prstGeom prst="roundRect">
            <a:avLst/>
          </a:prstGeom>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2E7C2A3-0B6A-BEDE-77E6-644D975ECD27}"/>
              </a:ext>
            </a:extLst>
          </p:cNvPr>
          <p:cNvSpPr txBox="1"/>
          <p:nvPr/>
        </p:nvSpPr>
        <p:spPr>
          <a:xfrm>
            <a:off x="208280" y="364311"/>
            <a:ext cx="3952240" cy="1200329"/>
          </a:xfrm>
          <a:prstGeom prst="rect">
            <a:avLst/>
          </a:prstGeom>
          <a:noFill/>
        </p:spPr>
        <p:txBody>
          <a:bodyPr wrap="square" rtlCol="0">
            <a:spAutoFit/>
          </a:bodyPr>
          <a:lstStyle/>
          <a:p>
            <a:pPr algn="ctr"/>
            <a:r>
              <a:rPr lang="en-GB" sz="3600">
                <a:solidFill>
                  <a:schemeClr val="bg1"/>
                </a:solidFill>
                <a:latin typeface="OpenDyslexic" panose="00000500000000000000" pitchFamily="50" charset="0"/>
              </a:rPr>
              <a:t>Independent learning</a:t>
            </a:r>
          </a:p>
        </p:txBody>
      </p:sp>
      <p:sp>
        <p:nvSpPr>
          <p:cNvPr id="2" name="Rectangle: Rounded Corners 1">
            <a:extLst>
              <a:ext uri="{FF2B5EF4-FFF2-40B4-BE49-F238E27FC236}">
                <a16:creationId xmlns:a16="http://schemas.microsoft.com/office/drawing/2014/main" id="{7858A57F-ADCB-C13C-0108-FAFB2BCBF787}"/>
              </a:ext>
            </a:extLst>
          </p:cNvPr>
          <p:cNvSpPr/>
          <p:nvPr/>
        </p:nvSpPr>
        <p:spPr>
          <a:xfrm>
            <a:off x="4190540" y="274321"/>
            <a:ext cx="8017164" cy="1169322"/>
          </a:xfrm>
          <a:custGeom>
            <a:avLst/>
            <a:gdLst>
              <a:gd name="connsiteX0" fmla="*/ 0 w 8017164"/>
              <a:gd name="connsiteY0" fmla="*/ 194891 h 1169322"/>
              <a:gd name="connsiteX1" fmla="*/ 194891 w 8017164"/>
              <a:gd name="connsiteY1" fmla="*/ 0 h 1169322"/>
              <a:gd name="connsiteX2" fmla="*/ 7822273 w 8017164"/>
              <a:gd name="connsiteY2" fmla="*/ 0 h 1169322"/>
              <a:gd name="connsiteX3" fmla="*/ 8017164 w 8017164"/>
              <a:gd name="connsiteY3" fmla="*/ 194891 h 1169322"/>
              <a:gd name="connsiteX4" fmla="*/ 8017164 w 8017164"/>
              <a:gd name="connsiteY4" fmla="*/ 974431 h 1169322"/>
              <a:gd name="connsiteX5" fmla="*/ 7822273 w 8017164"/>
              <a:gd name="connsiteY5" fmla="*/ 1169322 h 1169322"/>
              <a:gd name="connsiteX6" fmla="*/ 194891 w 8017164"/>
              <a:gd name="connsiteY6" fmla="*/ 1169322 h 1169322"/>
              <a:gd name="connsiteX7" fmla="*/ 0 w 8017164"/>
              <a:gd name="connsiteY7" fmla="*/ 974431 h 1169322"/>
              <a:gd name="connsiteX8" fmla="*/ 0 w 8017164"/>
              <a:gd name="connsiteY8" fmla="*/ 194891 h 1169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17164" h="1169322" extrusionOk="0">
                <a:moveTo>
                  <a:pt x="0" y="194891"/>
                </a:moveTo>
                <a:cubicBezTo>
                  <a:pt x="7324" y="98345"/>
                  <a:pt x="79682" y="1604"/>
                  <a:pt x="194891" y="0"/>
                </a:cubicBezTo>
                <a:cubicBezTo>
                  <a:pt x="1484218" y="125252"/>
                  <a:pt x="7002429" y="-94824"/>
                  <a:pt x="7822273" y="0"/>
                </a:cubicBezTo>
                <a:cubicBezTo>
                  <a:pt x="7937653" y="-604"/>
                  <a:pt x="8037327" y="84914"/>
                  <a:pt x="8017164" y="194891"/>
                </a:cubicBezTo>
                <a:cubicBezTo>
                  <a:pt x="8067221" y="348326"/>
                  <a:pt x="7966096" y="852036"/>
                  <a:pt x="8017164" y="974431"/>
                </a:cubicBezTo>
                <a:cubicBezTo>
                  <a:pt x="8009437" y="1067991"/>
                  <a:pt x="7938276" y="1159726"/>
                  <a:pt x="7822273" y="1169322"/>
                </a:cubicBezTo>
                <a:cubicBezTo>
                  <a:pt x="5416154" y="1015183"/>
                  <a:pt x="2901540" y="1271676"/>
                  <a:pt x="194891" y="1169322"/>
                </a:cubicBezTo>
                <a:cubicBezTo>
                  <a:pt x="91550" y="1173537"/>
                  <a:pt x="-10700" y="1094730"/>
                  <a:pt x="0" y="974431"/>
                </a:cubicBezTo>
                <a:cubicBezTo>
                  <a:pt x="-55565" y="684180"/>
                  <a:pt x="25831" y="405086"/>
                  <a:pt x="0" y="194891"/>
                </a:cubicBezTo>
                <a:close/>
              </a:path>
            </a:pathLst>
          </a:custGeom>
          <a:noFill/>
          <a:ln w="57150">
            <a:extLst>
              <a:ext uri="{C807C97D-BFC1-408E-A445-0C87EB9F89A2}">
                <ask:lineSketchStyleProps xmlns:ask="http://schemas.microsoft.com/office/drawing/2018/sketchyshapes" sd="771749645">
                  <a:prstGeom prst="round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GB">
                <a:solidFill>
                  <a:srgbClr val="002060"/>
                </a:solidFill>
                <a:latin typeface="OpenDyslexic" panose="00000500000000000000" pitchFamily="50" charset="0"/>
              </a:rPr>
              <a:t>LQ: </a:t>
            </a:r>
            <a:r>
              <a:rPr lang="en-GB">
                <a:solidFill>
                  <a:srgbClr val="000000"/>
                </a:solidFill>
                <a:highlight>
                  <a:srgbClr val="FFFFFF"/>
                </a:highlight>
                <a:latin typeface="OpenDyslexic" panose="00000500000000000000" pitchFamily="50" charset="0"/>
              </a:rPr>
              <a:t>Know that some animals have skeletons and some do not</a:t>
            </a:r>
          </a:p>
          <a:p>
            <a:pPr algn="ctr"/>
            <a:endParaRPr lang="en-GB">
              <a:solidFill>
                <a:srgbClr val="000000"/>
              </a:solidFill>
              <a:highlight>
                <a:srgbClr val="FFFFFF"/>
              </a:highlight>
              <a:latin typeface="OpenDyslexic" panose="00000500000000000000" pitchFamily="50" charset="0"/>
            </a:endParaRPr>
          </a:p>
          <a:p>
            <a:pPr algn="ctr"/>
            <a:r>
              <a:rPr lang="en-US">
                <a:solidFill>
                  <a:srgbClr val="000000"/>
                </a:solidFill>
                <a:highlight>
                  <a:srgbClr val="FFFFFF"/>
                </a:highlight>
                <a:latin typeface="OpenDyslexic" panose="00000500000000000000" pitchFamily="50" charset="0"/>
              </a:rPr>
              <a:t>LQ: Know that multiple groups can be used when sorting. </a:t>
            </a:r>
            <a:endParaRPr lang="en-GB">
              <a:solidFill>
                <a:srgbClr val="000000"/>
              </a:solidFill>
              <a:highlight>
                <a:srgbClr val="FFFFFF"/>
              </a:highlight>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000">
              <a:solidFill>
                <a:srgbClr val="002060"/>
              </a:solidFill>
              <a:latin typeface="OpenDyslexic" panose="00000500000000000000" pitchFamily="50" charset="0"/>
            </a:endParaRPr>
          </a:p>
          <a:p>
            <a:pPr algn="ctr"/>
            <a:endParaRPr lang="en-GB" sz="2400">
              <a:solidFill>
                <a:srgbClr val="002060"/>
              </a:solidFill>
              <a:latin typeface="OpenDyslexic" panose="00000500000000000000" pitchFamily="50" charset="0"/>
            </a:endParaRPr>
          </a:p>
        </p:txBody>
      </p:sp>
      <p:sp>
        <p:nvSpPr>
          <p:cNvPr id="4" name="TextBox 3">
            <a:extLst>
              <a:ext uri="{FF2B5EF4-FFF2-40B4-BE49-F238E27FC236}">
                <a16:creationId xmlns:a16="http://schemas.microsoft.com/office/drawing/2014/main" id="{A8478A9A-C8A6-2A70-919A-DE800E2E511D}"/>
              </a:ext>
            </a:extLst>
          </p:cNvPr>
          <p:cNvSpPr txBox="1"/>
          <p:nvPr/>
        </p:nvSpPr>
        <p:spPr>
          <a:xfrm>
            <a:off x="3566160" y="3105834"/>
            <a:ext cx="5902960" cy="646331"/>
          </a:xfrm>
          <a:prstGeom prst="rect">
            <a:avLst/>
          </a:prstGeom>
          <a:noFill/>
          <a:ln w="57150">
            <a:solidFill>
              <a:srgbClr val="0070C0"/>
            </a:solidFill>
          </a:ln>
        </p:spPr>
        <p:txBody>
          <a:bodyPr wrap="square" rtlCol="0">
            <a:spAutoFit/>
          </a:bodyPr>
          <a:lstStyle/>
          <a:p>
            <a:r>
              <a:rPr lang="en-GB"/>
              <a:t>Remind the children of the expectation of the task….set a timer to help the children to self-regulate their time.</a:t>
            </a:r>
          </a:p>
        </p:txBody>
      </p:sp>
    </p:spTree>
    <p:extLst>
      <p:ext uri="{BB962C8B-B14F-4D97-AF65-F5344CB8AC3E}">
        <p14:creationId xmlns:p14="http://schemas.microsoft.com/office/powerpoint/2010/main" val="196914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DAF40-F889-DDA8-E5CF-65FD3454AB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5B4F1D-BC44-B780-0454-8AA649105460}"/>
              </a:ext>
            </a:extLst>
          </p:cNvPr>
          <p:cNvSpPr>
            <a:spLocks noGrp="1"/>
          </p:cNvSpPr>
          <p:nvPr>
            <p:ph type="title"/>
          </p:nvPr>
        </p:nvSpPr>
        <p:spPr>
          <a:xfrm>
            <a:off x="7441635" y="531054"/>
            <a:ext cx="4500419" cy="1325563"/>
          </a:xfrm>
        </p:spPr>
        <p:txBody>
          <a:bodyPr>
            <a:normAutofit/>
          </a:bodyPr>
          <a:lstStyle/>
          <a:p>
            <a:pPr algn="ctr"/>
            <a:r>
              <a:rPr lang="en-GB" sz="3200">
                <a:latin typeface="OpenDyslexic" panose="00000500000000000000" pitchFamily="50" charset="0"/>
              </a:rPr>
              <a:t>How do we challenge thinking?</a:t>
            </a:r>
          </a:p>
        </p:txBody>
      </p:sp>
      <p:pic>
        <p:nvPicPr>
          <p:cNvPr id="4" name="Picture 3">
            <a:extLst>
              <a:ext uri="{FF2B5EF4-FFF2-40B4-BE49-F238E27FC236}">
                <a16:creationId xmlns:a16="http://schemas.microsoft.com/office/drawing/2014/main" id="{79C18C1B-E607-1016-C950-FC1ED245AE95}"/>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
        <p:nvSpPr>
          <p:cNvPr id="5" name="TextBox 4">
            <a:extLst>
              <a:ext uri="{FF2B5EF4-FFF2-40B4-BE49-F238E27FC236}">
                <a16:creationId xmlns:a16="http://schemas.microsoft.com/office/drawing/2014/main" id="{5C2CC329-57E0-C1A4-D0A4-DF2C1B7AFC26}"/>
              </a:ext>
            </a:extLst>
          </p:cNvPr>
          <p:cNvSpPr txBox="1"/>
          <p:nvPr/>
        </p:nvSpPr>
        <p:spPr>
          <a:xfrm>
            <a:off x="396715" y="2785392"/>
            <a:ext cx="8309930" cy="3139321"/>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endParaRPr lang="en-GB" b="1" dirty="0">
              <a:latin typeface="OpenDyslexic"/>
            </a:endParaRPr>
          </a:p>
          <a:p>
            <a:r>
              <a:rPr lang="en-GB" b="1" dirty="0">
                <a:latin typeface="OpenDyslexic"/>
              </a:rPr>
              <a:t>                           Think like a….Scientist!</a:t>
            </a:r>
          </a:p>
          <a:p>
            <a:pPr algn="ctr"/>
            <a:endParaRPr lang="en-GB" b="1" dirty="0">
              <a:latin typeface="OpenDyslexic"/>
            </a:endParaRPr>
          </a:p>
          <a:p>
            <a:pPr algn="ctr"/>
            <a:r>
              <a:rPr lang="en-GB" b="1" dirty="0">
                <a:latin typeface="OpenDyslexic"/>
              </a:rPr>
              <a:t>Now that you understand the heart’s role in the circulatory system, do you think the heart of a whale would be bigger or smaller than the heart of a human? </a:t>
            </a:r>
          </a:p>
          <a:p>
            <a:pPr algn="ctr"/>
            <a:r>
              <a:rPr lang="en-GB" b="1" dirty="0">
                <a:latin typeface="OpenDyslexic"/>
              </a:rPr>
              <a:t>Explain your answer.</a:t>
            </a:r>
          </a:p>
          <a:p>
            <a:pPr algn="ctr"/>
            <a:endParaRPr lang="en-GB" b="1" dirty="0">
              <a:latin typeface="OpenDyslexic" panose="00000500000000000000" pitchFamily="50" charset="0"/>
            </a:endParaRPr>
          </a:p>
          <a:p>
            <a:pPr algn="ctr"/>
            <a:endParaRPr lang="en-GB" b="1" dirty="0">
              <a:latin typeface="OpenDyslexic" panose="00000500000000000000" pitchFamily="50" charset="0"/>
            </a:endParaRPr>
          </a:p>
          <a:p>
            <a:pPr algn="ctr"/>
            <a:endParaRPr lang="en-GB" b="1" dirty="0">
              <a:latin typeface="OpenDyslexic" panose="00000500000000000000" pitchFamily="50" charset="0"/>
            </a:endParaRPr>
          </a:p>
          <a:p>
            <a:pPr algn="ctr"/>
            <a:endParaRPr lang="en-GB" b="1" dirty="0">
              <a:latin typeface="OpenDyslexic" panose="00000500000000000000" pitchFamily="50" charset="0"/>
            </a:endParaRPr>
          </a:p>
        </p:txBody>
      </p:sp>
      <p:sp>
        <p:nvSpPr>
          <p:cNvPr id="7" name="TextBox 6">
            <a:extLst>
              <a:ext uri="{FF2B5EF4-FFF2-40B4-BE49-F238E27FC236}">
                <a16:creationId xmlns:a16="http://schemas.microsoft.com/office/drawing/2014/main" id="{20512FD0-4907-2DAE-982E-0B9591D85C12}"/>
              </a:ext>
            </a:extLst>
          </p:cNvPr>
          <p:cNvSpPr txBox="1"/>
          <p:nvPr/>
        </p:nvSpPr>
        <p:spPr>
          <a:xfrm>
            <a:off x="2788697" y="1993251"/>
            <a:ext cx="3525965" cy="646331"/>
          </a:xfrm>
          <a:prstGeom prst="rect">
            <a:avLst/>
          </a:prstGeom>
          <a:noFill/>
        </p:spPr>
        <p:txBody>
          <a:bodyPr wrap="none" rtlCol="0">
            <a:spAutoFit/>
          </a:bodyPr>
          <a:lstStyle/>
          <a:p>
            <a:r>
              <a:rPr lang="en-GB" sz="3600"/>
              <a:t>Challenge Tasks …</a:t>
            </a:r>
          </a:p>
        </p:txBody>
      </p:sp>
      <p:pic>
        <p:nvPicPr>
          <p:cNvPr id="1026" name="Picture 2" descr="open to think Archives - Worq IQ">
            <a:extLst>
              <a:ext uri="{FF2B5EF4-FFF2-40B4-BE49-F238E27FC236}">
                <a16:creationId xmlns:a16="http://schemas.microsoft.com/office/drawing/2014/main" id="{C605A3D8-0024-FB42-4B21-D16D17835C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543" r="36342"/>
          <a:stretch/>
        </p:blipFill>
        <p:spPr bwMode="auto">
          <a:xfrm>
            <a:off x="2219737" y="2885645"/>
            <a:ext cx="568960" cy="79848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ould a human actually be engulfed by a whale? A marine ...">
            <a:extLst>
              <a:ext uri="{FF2B5EF4-FFF2-40B4-BE49-F238E27FC236}">
                <a16:creationId xmlns:a16="http://schemas.microsoft.com/office/drawing/2014/main" id="{7B63B662-4AF7-F363-57FB-8B2027207E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1482" y="4716050"/>
            <a:ext cx="1749865" cy="113091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DA0DB95-88AC-2B39-9579-15C3B4DA4B07}"/>
              </a:ext>
            </a:extLst>
          </p:cNvPr>
          <p:cNvSpPr txBox="1"/>
          <p:nvPr/>
        </p:nvSpPr>
        <p:spPr>
          <a:xfrm>
            <a:off x="8984297" y="1853728"/>
            <a:ext cx="2913668" cy="2862322"/>
          </a:xfrm>
          <a:prstGeom prst="rect">
            <a:avLst/>
          </a:prstGeom>
          <a:noFill/>
          <a:ln w="28575">
            <a:solidFill>
              <a:schemeClr val="accent1"/>
            </a:solidFill>
          </a:ln>
        </p:spPr>
        <p:txBody>
          <a:bodyPr wrap="square" rtlCol="0">
            <a:spAutoFit/>
          </a:bodyPr>
          <a:lstStyle/>
          <a:p>
            <a:r>
              <a:rPr lang="en-GB"/>
              <a:t>‘Deepen the moment’ tasks are set to support the children in achieving deeper reasoning for their new learning. They are often framed around the question ‘why’, to encourage children to build greater connections in their learning and explain their understanding in depth.</a:t>
            </a:r>
          </a:p>
        </p:txBody>
      </p:sp>
      <p:sp>
        <p:nvSpPr>
          <p:cNvPr id="6" name="TextBox 5">
            <a:extLst>
              <a:ext uri="{FF2B5EF4-FFF2-40B4-BE49-F238E27FC236}">
                <a16:creationId xmlns:a16="http://schemas.microsoft.com/office/drawing/2014/main" id="{5F4654F8-5CBB-E7C8-EDC5-5AD4E7C91E13}"/>
              </a:ext>
            </a:extLst>
          </p:cNvPr>
          <p:cNvSpPr txBox="1"/>
          <p:nvPr/>
        </p:nvSpPr>
        <p:spPr>
          <a:xfrm>
            <a:off x="8971038" y="4928368"/>
            <a:ext cx="2913668" cy="1754326"/>
          </a:xfrm>
          <a:prstGeom prst="rect">
            <a:avLst/>
          </a:prstGeom>
          <a:noFill/>
          <a:ln w="28575">
            <a:solidFill>
              <a:schemeClr val="accent1"/>
            </a:solidFill>
          </a:ln>
        </p:spPr>
        <p:txBody>
          <a:bodyPr wrap="square" rtlCol="0">
            <a:spAutoFit/>
          </a:bodyPr>
          <a:lstStyle/>
          <a:p>
            <a:pPr algn="ctr"/>
            <a:r>
              <a:rPr lang="en-GB" dirty="0"/>
              <a:t>At least 2 ‘Think like a …’ tasks in a typical 6 week block need to be for all children – you would probably begin the lesson with this. </a:t>
            </a:r>
          </a:p>
        </p:txBody>
      </p:sp>
    </p:spTree>
    <p:extLst>
      <p:ext uri="{BB962C8B-B14F-4D97-AF65-F5344CB8AC3E}">
        <p14:creationId xmlns:p14="http://schemas.microsoft.com/office/powerpoint/2010/main" val="1749620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F1F34-AA9D-35D2-040B-2E75E925AA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3FE2A0-80A2-A415-E5B6-9EE3ABF2CC9E}"/>
              </a:ext>
            </a:extLst>
          </p:cNvPr>
          <p:cNvSpPr>
            <a:spLocks noGrp="1"/>
          </p:cNvSpPr>
          <p:nvPr>
            <p:ph type="title"/>
          </p:nvPr>
        </p:nvSpPr>
        <p:spPr>
          <a:xfrm>
            <a:off x="7403766" y="616389"/>
            <a:ext cx="4500419" cy="1325563"/>
          </a:xfrm>
        </p:spPr>
        <p:txBody>
          <a:bodyPr>
            <a:normAutofit/>
          </a:bodyPr>
          <a:lstStyle/>
          <a:p>
            <a:pPr algn="ctr"/>
            <a:r>
              <a:rPr lang="en-GB" sz="3200">
                <a:latin typeface="OpenDyslexic" panose="00000500000000000000" pitchFamily="50" charset="0"/>
              </a:rPr>
              <a:t>Reading at Berry Hill</a:t>
            </a:r>
          </a:p>
        </p:txBody>
      </p:sp>
      <p:pic>
        <p:nvPicPr>
          <p:cNvPr id="4" name="Picture 3">
            <a:extLst>
              <a:ext uri="{FF2B5EF4-FFF2-40B4-BE49-F238E27FC236}">
                <a16:creationId xmlns:a16="http://schemas.microsoft.com/office/drawing/2014/main" id="{9F66D15B-9A39-E382-FAF9-58F3A9489D06}"/>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
        <p:nvSpPr>
          <p:cNvPr id="3" name="TextBox 2">
            <a:extLst>
              <a:ext uri="{FF2B5EF4-FFF2-40B4-BE49-F238E27FC236}">
                <a16:creationId xmlns:a16="http://schemas.microsoft.com/office/drawing/2014/main" id="{39D421A9-2EDE-26CF-7B3D-97856A8B1679}"/>
              </a:ext>
            </a:extLst>
          </p:cNvPr>
          <p:cNvSpPr txBox="1"/>
          <p:nvPr/>
        </p:nvSpPr>
        <p:spPr>
          <a:xfrm>
            <a:off x="5783897" y="4678218"/>
            <a:ext cx="6289040" cy="203132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b="1" u="sng">
                <a:latin typeface="OpenDyslexic" panose="00000500000000000000" pitchFamily="50" charset="0"/>
              </a:rPr>
              <a:t>Monday 19</a:t>
            </a:r>
            <a:r>
              <a:rPr lang="en-GB" b="1" u="sng" baseline="30000">
                <a:latin typeface="OpenDyslexic" panose="00000500000000000000" pitchFamily="50" charset="0"/>
              </a:rPr>
              <a:t>th</a:t>
            </a:r>
            <a:r>
              <a:rPr lang="en-GB" b="1" u="sng">
                <a:latin typeface="OpenDyslexic" panose="00000500000000000000" pitchFamily="50" charset="0"/>
              </a:rPr>
              <a:t> February 2024</a:t>
            </a:r>
          </a:p>
          <a:p>
            <a:endParaRPr lang="en-GB" b="1" u="sng">
              <a:latin typeface="OpenDyslexic" panose="00000500000000000000" pitchFamily="50" charset="0"/>
            </a:endParaRPr>
          </a:p>
          <a:p>
            <a:endParaRPr lang="en-GB" b="1" u="sng">
              <a:latin typeface="OpenDyslexic" panose="00000500000000000000" pitchFamily="50" charset="0"/>
            </a:endParaRPr>
          </a:p>
          <a:p>
            <a:r>
              <a:rPr lang="en-GB">
                <a:latin typeface="OpenDyslexic" panose="00000500000000000000" pitchFamily="50" charset="0"/>
              </a:rPr>
              <a:t>LQ: </a:t>
            </a:r>
            <a:r>
              <a:rPr lang="en-GB" sz="1800" b="0" i="0">
                <a:solidFill>
                  <a:srgbClr val="000000"/>
                </a:solidFill>
                <a:effectLst/>
                <a:highlight>
                  <a:srgbClr val="FFFFFF"/>
                </a:highlight>
                <a:latin typeface="OpenDyslexic" panose="00000500000000000000" pitchFamily="50" charset="0"/>
              </a:rPr>
              <a:t>Scan for key words, phrases and headings to decide which sections of text to read more carefully to fulfil a particular purpose e.g. to summarise a text. </a:t>
            </a:r>
            <a:endParaRPr lang="en-US" sz="1800" b="0">
              <a:solidFill>
                <a:srgbClr val="000000"/>
              </a:solidFill>
              <a:highlight>
                <a:srgbClr val="FFFFFF"/>
              </a:highlight>
              <a:latin typeface="OpenDyslexic" panose="00000500000000000000" pitchFamily="50" charset="0"/>
            </a:endParaRPr>
          </a:p>
        </p:txBody>
      </p:sp>
      <p:pic>
        <p:nvPicPr>
          <p:cNvPr id="1026" name="Picture 2">
            <a:extLst>
              <a:ext uri="{FF2B5EF4-FFF2-40B4-BE49-F238E27FC236}">
                <a16:creationId xmlns:a16="http://schemas.microsoft.com/office/drawing/2014/main" id="{415A2C47-782F-A79F-18ED-FFEC5D5DBA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16296" y="4803214"/>
            <a:ext cx="949961" cy="7366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838E7AE-A581-689A-840B-4A2DAA02C592}"/>
              </a:ext>
            </a:extLst>
          </p:cNvPr>
          <p:cNvSpPr txBox="1"/>
          <p:nvPr/>
        </p:nvSpPr>
        <p:spPr>
          <a:xfrm>
            <a:off x="355600" y="2479040"/>
            <a:ext cx="11287760" cy="2585323"/>
          </a:xfrm>
          <a:prstGeom prst="rect">
            <a:avLst/>
          </a:prstGeom>
          <a:noFill/>
        </p:spPr>
        <p:txBody>
          <a:bodyPr wrap="square" rtlCol="0">
            <a:spAutoFit/>
          </a:bodyPr>
          <a:lstStyle/>
          <a:p>
            <a:r>
              <a:rPr lang="en-GB" dirty="0"/>
              <a:t>Reading lessons at Berry Hill take a very specific structure. From EYFS to KS1, Little Wandle is used as the method of teaching reading, with a fluency programme being implemented across year 2 in readiness for KS2. In KS2, we deliver reading through Reciprocal Reading, alongside our own devised programme to support development of fluency and comprehension.</a:t>
            </a:r>
          </a:p>
          <a:p>
            <a:endParaRPr lang="en-GB" dirty="0"/>
          </a:p>
          <a:p>
            <a:r>
              <a:rPr lang="en-GB" dirty="0"/>
              <a:t>Please see the guide below for clear direction of how to teach reading at Berry Hill. There is a summary on the next few slides.</a:t>
            </a:r>
          </a:p>
          <a:p>
            <a:endParaRPr lang="en-GB" dirty="0"/>
          </a:p>
          <a:p>
            <a:r>
              <a:rPr lang="en-GB" dirty="0">
                <a:hlinkClick r:id="rId4"/>
              </a:rPr>
              <a:t>Berry Hill Reading Guidance finalised.docx</a:t>
            </a:r>
            <a:endParaRPr lang="en-GB" dirty="0"/>
          </a:p>
        </p:txBody>
      </p:sp>
    </p:spTree>
    <p:extLst>
      <p:ext uri="{BB962C8B-B14F-4D97-AF65-F5344CB8AC3E}">
        <p14:creationId xmlns:p14="http://schemas.microsoft.com/office/powerpoint/2010/main" val="2102835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01404-2026-BC87-F9A7-8B3821FCF9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BE28AF-AAFB-C7F8-1904-14F7051A87B3}"/>
              </a:ext>
            </a:extLst>
          </p:cNvPr>
          <p:cNvSpPr>
            <a:spLocks noGrp="1"/>
          </p:cNvSpPr>
          <p:nvPr>
            <p:ph type="title"/>
          </p:nvPr>
        </p:nvSpPr>
        <p:spPr>
          <a:xfrm>
            <a:off x="7403766" y="616389"/>
            <a:ext cx="4500419" cy="1325563"/>
          </a:xfrm>
        </p:spPr>
        <p:txBody>
          <a:bodyPr>
            <a:normAutofit/>
          </a:bodyPr>
          <a:lstStyle/>
          <a:p>
            <a:pPr algn="ctr"/>
            <a:r>
              <a:rPr lang="en-GB" sz="3200">
                <a:latin typeface="OpenDyslexic" panose="00000500000000000000" pitchFamily="50" charset="0"/>
              </a:rPr>
              <a:t>Reading at Berry Hill</a:t>
            </a:r>
          </a:p>
        </p:txBody>
      </p:sp>
      <p:pic>
        <p:nvPicPr>
          <p:cNvPr id="4" name="Picture 3">
            <a:extLst>
              <a:ext uri="{FF2B5EF4-FFF2-40B4-BE49-F238E27FC236}">
                <a16:creationId xmlns:a16="http://schemas.microsoft.com/office/drawing/2014/main" id="{538EC556-D492-C23E-5910-B9325896DCEB}"/>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pic>
        <p:nvPicPr>
          <p:cNvPr id="7" name="Picture 6">
            <a:extLst>
              <a:ext uri="{FF2B5EF4-FFF2-40B4-BE49-F238E27FC236}">
                <a16:creationId xmlns:a16="http://schemas.microsoft.com/office/drawing/2014/main" id="{D1E28C95-D6E5-37BB-038B-C5FD7D0B0ACE}"/>
              </a:ext>
            </a:extLst>
          </p:cNvPr>
          <p:cNvPicPr>
            <a:picLocks noChangeAspect="1"/>
          </p:cNvPicPr>
          <p:nvPr/>
        </p:nvPicPr>
        <p:blipFill>
          <a:blip r:embed="rId3"/>
          <a:stretch>
            <a:fillRect/>
          </a:stretch>
        </p:blipFill>
        <p:spPr>
          <a:xfrm>
            <a:off x="2999823" y="1874281"/>
            <a:ext cx="8297829" cy="4983719"/>
          </a:xfrm>
          <a:prstGeom prst="rect">
            <a:avLst/>
          </a:prstGeom>
        </p:spPr>
      </p:pic>
    </p:spTree>
    <p:extLst>
      <p:ext uri="{BB962C8B-B14F-4D97-AF65-F5344CB8AC3E}">
        <p14:creationId xmlns:p14="http://schemas.microsoft.com/office/powerpoint/2010/main" val="33775157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26A0E-5827-B5A7-11E7-294D7485F1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6240E6-D084-D8A4-9ECE-D5BEFC577B9F}"/>
              </a:ext>
            </a:extLst>
          </p:cNvPr>
          <p:cNvSpPr>
            <a:spLocks noGrp="1"/>
          </p:cNvSpPr>
          <p:nvPr>
            <p:ph type="title"/>
          </p:nvPr>
        </p:nvSpPr>
        <p:spPr>
          <a:xfrm>
            <a:off x="7403766" y="616389"/>
            <a:ext cx="4500419" cy="1325563"/>
          </a:xfrm>
        </p:spPr>
        <p:txBody>
          <a:bodyPr>
            <a:normAutofit/>
          </a:bodyPr>
          <a:lstStyle/>
          <a:p>
            <a:pPr algn="ctr"/>
            <a:r>
              <a:rPr lang="en-GB" sz="3200">
                <a:latin typeface="OpenDyslexic" panose="00000500000000000000" pitchFamily="50" charset="0"/>
              </a:rPr>
              <a:t>Reading at Berry Hill</a:t>
            </a:r>
          </a:p>
        </p:txBody>
      </p:sp>
      <p:pic>
        <p:nvPicPr>
          <p:cNvPr id="4" name="Picture 3">
            <a:extLst>
              <a:ext uri="{FF2B5EF4-FFF2-40B4-BE49-F238E27FC236}">
                <a16:creationId xmlns:a16="http://schemas.microsoft.com/office/drawing/2014/main" id="{C91DCA8D-D924-2756-A085-47045303757B}"/>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pic>
        <p:nvPicPr>
          <p:cNvPr id="5" name="Picture 4">
            <a:extLst>
              <a:ext uri="{FF2B5EF4-FFF2-40B4-BE49-F238E27FC236}">
                <a16:creationId xmlns:a16="http://schemas.microsoft.com/office/drawing/2014/main" id="{4EFEDFDB-66E2-BEAF-18EA-AE83E90202CE}"/>
              </a:ext>
            </a:extLst>
          </p:cNvPr>
          <p:cNvPicPr>
            <a:picLocks noChangeAspect="1"/>
          </p:cNvPicPr>
          <p:nvPr/>
        </p:nvPicPr>
        <p:blipFill>
          <a:blip r:embed="rId3"/>
          <a:stretch>
            <a:fillRect/>
          </a:stretch>
        </p:blipFill>
        <p:spPr>
          <a:xfrm>
            <a:off x="3032852" y="2179783"/>
            <a:ext cx="7274099" cy="3948480"/>
          </a:xfrm>
          <a:prstGeom prst="rect">
            <a:avLst/>
          </a:prstGeom>
        </p:spPr>
      </p:pic>
      <p:sp>
        <p:nvSpPr>
          <p:cNvPr id="6" name="TextBox 5">
            <a:extLst>
              <a:ext uri="{FF2B5EF4-FFF2-40B4-BE49-F238E27FC236}">
                <a16:creationId xmlns:a16="http://schemas.microsoft.com/office/drawing/2014/main" id="{EEE16AA2-8C02-27BE-19B7-2D3B70290EEE}"/>
              </a:ext>
            </a:extLst>
          </p:cNvPr>
          <p:cNvSpPr txBox="1"/>
          <p:nvPr/>
        </p:nvSpPr>
        <p:spPr>
          <a:xfrm>
            <a:off x="481263" y="6241610"/>
            <a:ext cx="10900611" cy="646331"/>
          </a:xfrm>
          <a:prstGeom prst="rect">
            <a:avLst/>
          </a:prstGeom>
          <a:noFill/>
        </p:spPr>
        <p:txBody>
          <a:bodyPr wrap="square" rtlCol="0">
            <a:spAutoFit/>
          </a:bodyPr>
          <a:lstStyle/>
          <a:p>
            <a:pPr algn="ctr"/>
            <a:r>
              <a:rPr lang="en-GB" b="1" dirty="0"/>
              <a:t>Teachers should use the reading progression grids to set LQs for each session, and should use QLA from summative assessments to determine areas of need for their class / cohort. </a:t>
            </a:r>
          </a:p>
        </p:txBody>
      </p:sp>
    </p:spTree>
    <p:extLst>
      <p:ext uri="{BB962C8B-B14F-4D97-AF65-F5344CB8AC3E}">
        <p14:creationId xmlns:p14="http://schemas.microsoft.com/office/powerpoint/2010/main" val="2673288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F1F34-AA9D-35D2-040B-2E75E925AA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3FE2A0-80A2-A415-E5B6-9EE3ABF2CC9E}"/>
              </a:ext>
            </a:extLst>
          </p:cNvPr>
          <p:cNvSpPr>
            <a:spLocks noGrp="1"/>
          </p:cNvSpPr>
          <p:nvPr>
            <p:ph type="title"/>
          </p:nvPr>
        </p:nvSpPr>
        <p:spPr>
          <a:xfrm>
            <a:off x="7403766" y="616389"/>
            <a:ext cx="4500419" cy="1325563"/>
          </a:xfrm>
        </p:spPr>
        <p:txBody>
          <a:bodyPr>
            <a:normAutofit/>
          </a:bodyPr>
          <a:lstStyle/>
          <a:p>
            <a:pPr algn="ctr"/>
            <a:r>
              <a:rPr lang="en-GB" sz="3200">
                <a:latin typeface="OpenDyslexic" panose="00000500000000000000" pitchFamily="50" charset="0"/>
              </a:rPr>
              <a:t>Maths at Berry Hill</a:t>
            </a:r>
          </a:p>
        </p:txBody>
      </p:sp>
      <p:pic>
        <p:nvPicPr>
          <p:cNvPr id="4" name="Picture 3">
            <a:extLst>
              <a:ext uri="{FF2B5EF4-FFF2-40B4-BE49-F238E27FC236}">
                <a16:creationId xmlns:a16="http://schemas.microsoft.com/office/drawing/2014/main" id="{9F66D15B-9A39-E382-FAF9-58F3A9489D06}"/>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
        <p:nvSpPr>
          <p:cNvPr id="6" name="TextBox 5">
            <a:extLst>
              <a:ext uri="{FF2B5EF4-FFF2-40B4-BE49-F238E27FC236}">
                <a16:creationId xmlns:a16="http://schemas.microsoft.com/office/drawing/2014/main" id="{E35C3F57-B114-C77C-513A-75475F416BF9}"/>
              </a:ext>
            </a:extLst>
          </p:cNvPr>
          <p:cNvSpPr txBox="1"/>
          <p:nvPr/>
        </p:nvSpPr>
        <p:spPr>
          <a:xfrm>
            <a:off x="701041" y="2651760"/>
            <a:ext cx="10668000" cy="3170099"/>
          </a:xfrm>
          <a:prstGeom prst="rect">
            <a:avLst/>
          </a:prstGeom>
          <a:noFill/>
        </p:spPr>
        <p:txBody>
          <a:bodyPr wrap="square" rtlCol="0">
            <a:spAutoFit/>
          </a:bodyPr>
          <a:lstStyle/>
          <a:p>
            <a:r>
              <a:rPr lang="en-GB" sz="2000" dirty="0"/>
              <a:t>White Rose Maths is used to structure Maths learning at Berry Hill, but the same lesson sequence should be implemented.</a:t>
            </a:r>
          </a:p>
          <a:p>
            <a:endParaRPr lang="en-GB" sz="2000" dirty="0"/>
          </a:p>
          <a:p>
            <a:r>
              <a:rPr lang="en-GB" sz="2000" dirty="0"/>
              <a:t>Lessons begin with response to feedback and retrieval practice (Flashback 5, times tables) before presenting the new learning for the day, which is unpicked together as a class. The class teacher should explicitly demonstrate new learning, whilst giving opportunities for the children to practice independently before starting their learning task. </a:t>
            </a:r>
          </a:p>
          <a:p>
            <a:endParaRPr lang="en-GB" sz="2000" dirty="0"/>
          </a:p>
          <a:p>
            <a:r>
              <a:rPr lang="en-GB" sz="2000" dirty="0"/>
              <a:t>Our expectation is that the White Rose Learning Slides are adapted to suit the needs of the children in the class.</a:t>
            </a:r>
          </a:p>
        </p:txBody>
      </p:sp>
    </p:spTree>
    <p:extLst>
      <p:ext uri="{BB962C8B-B14F-4D97-AF65-F5344CB8AC3E}">
        <p14:creationId xmlns:p14="http://schemas.microsoft.com/office/powerpoint/2010/main" val="7771940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F1F34-AA9D-35D2-040B-2E75E925AA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3FE2A0-80A2-A415-E5B6-9EE3ABF2CC9E}"/>
              </a:ext>
            </a:extLst>
          </p:cNvPr>
          <p:cNvSpPr>
            <a:spLocks noGrp="1"/>
          </p:cNvSpPr>
          <p:nvPr>
            <p:ph type="title"/>
          </p:nvPr>
        </p:nvSpPr>
        <p:spPr>
          <a:xfrm>
            <a:off x="7403766" y="616389"/>
            <a:ext cx="4500419" cy="1325563"/>
          </a:xfrm>
        </p:spPr>
        <p:txBody>
          <a:bodyPr>
            <a:normAutofit/>
          </a:bodyPr>
          <a:lstStyle/>
          <a:p>
            <a:pPr algn="ctr"/>
            <a:r>
              <a:rPr lang="en-GB" sz="3200">
                <a:latin typeface="OpenDyslexic" panose="00000500000000000000" pitchFamily="50" charset="0"/>
              </a:rPr>
              <a:t>Writing at Berry Hill</a:t>
            </a:r>
          </a:p>
        </p:txBody>
      </p:sp>
      <p:pic>
        <p:nvPicPr>
          <p:cNvPr id="4" name="Picture 3">
            <a:extLst>
              <a:ext uri="{FF2B5EF4-FFF2-40B4-BE49-F238E27FC236}">
                <a16:creationId xmlns:a16="http://schemas.microsoft.com/office/drawing/2014/main" id="{9F66D15B-9A39-E382-FAF9-58F3A9489D06}"/>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sp>
        <p:nvSpPr>
          <p:cNvPr id="6" name="TextBox 5">
            <a:extLst>
              <a:ext uri="{FF2B5EF4-FFF2-40B4-BE49-F238E27FC236}">
                <a16:creationId xmlns:a16="http://schemas.microsoft.com/office/drawing/2014/main" id="{E35C3F57-B114-C77C-513A-75475F416BF9}"/>
              </a:ext>
            </a:extLst>
          </p:cNvPr>
          <p:cNvSpPr txBox="1"/>
          <p:nvPr/>
        </p:nvSpPr>
        <p:spPr>
          <a:xfrm>
            <a:off x="761999" y="2678119"/>
            <a:ext cx="10668000" cy="2246769"/>
          </a:xfrm>
          <a:prstGeom prst="rect">
            <a:avLst/>
          </a:prstGeom>
          <a:noFill/>
        </p:spPr>
        <p:txBody>
          <a:bodyPr wrap="square" lIns="91440" tIns="45720" rIns="91440" bIns="45720" rtlCol="0" anchor="t">
            <a:spAutoFit/>
          </a:bodyPr>
          <a:lstStyle/>
          <a:p>
            <a:pPr algn="ctr"/>
            <a:r>
              <a:rPr lang="en-GB" sz="2000">
                <a:ea typeface="Calibri"/>
                <a:cs typeface="Calibri"/>
              </a:rPr>
              <a:t>For writing lessons at Berry Hill, we use a tailored approach to Jane Considine's ‘The Write Stuff’ – Please click on the hyperlink below to see how this should be set out across a sequence of learning, but also within the children’s books.</a:t>
            </a:r>
          </a:p>
          <a:p>
            <a:pPr algn="ctr"/>
            <a:endParaRPr lang="en-GB" sz="2000">
              <a:ea typeface="Calibri"/>
              <a:cs typeface="Calibri"/>
            </a:endParaRPr>
          </a:p>
          <a:p>
            <a:pPr algn="ctr"/>
            <a:endParaRPr lang="en-GB" sz="2000">
              <a:ea typeface="Calibri"/>
              <a:cs typeface="Calibri"/>
            </a:endParaRPr>
          </a:p>
          <a:p>
            <a:pPr algn="ctr"/>
            <a:r>
              <a:rPr lang="en-GB" sz="2000">
                <a:ea typeface="Calibri"/>
                <a:cs typeface="Calibri"/>
                <a:hlinkClick r:id="rId3"/>
              </a:rPr>
              <a:t>July 2024 Writing meeting </a:t>
            </a:r>
            <a:endParaRPr lang="en-GB" sz="2000">
              <a:ea typeface="Calibri"/>
              <a:cs typeface="Calibri"/>
            </a:endParaRPr>
          </a:p>
          <a:p>
            <a:pPr algn="ctr"/>
            <a:endParaRPr lang="en-GB" sz="2000">
              <a:ea typeface="Calibri"/>
              <a:cs typeface="Calibri"/>
            </a:endParaRPr>
          </a:p>
        </p:txBody>
      </p:sp>
    </p:spTree>
    <p:extLst>
      <p:ext uri="{BB962C8B-B14F-4D97-AF65-F5344CB8AC3E}">
        <p14:creationId xmlns:p14="http://schemas.microsoft.com/office/powerpoint/2010/main" val="231205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48D44-4B21-5D9A-15AD-32F56445F0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9CE7B7-AA46-FDAB-8CC7-8A9FC9B56C99}"/>
              </a:ext>
            </a:extLst>
          </p:cNvPr>
          <p:cNvSpPr>
            <a:spLocks noGrp="1"/>
          </p:cNvSpPr>
          <p:nvPr>
            <p:ph type="title"/>
          </p:nvPr>
        </p:nvSpPr>
        <p:spPr>
          <a:xfrm>
            <a:off x="7403766" y="616389"/>
            <a:ext cx="4500419" cy="1325563"/>
          </a:xfrm>
        </p:spPr>
        <p:txBody>
          <a:bodyPr>
            <a:normAutofit/>
          </a:bodyPr>
          <a:lstStyle/>
          <a:p>
            <a:pPr algn="ctr"/>
            <a:r>
              <a:rPr lang="en-GB" sz="3200" dirty="0">
                <a:latin typeface="OpenDyslexic" panose="00000500000000000000" pitchFamily="50" charset="0"/>
              </a:rPr>
              <a:t>DT</a:t>
            </a:r>
          </a:p>
        </p:txBody>
      </p:sp>
      <p:pic>
        <p:nvPicPr>
          <p:cNvPr id="4" name="Picture 3">
            <a:extLst>
              <a:ext uri="{FF2B5EF4-FFF2-40B4-BE49-F238E27FC236}">
                <a16:creationId xmlns:a16="http://schemas.microsoft.com/office/drawing/2014/main" id="{9479735A-E428-E0B3-8C5D-9F795D3AF8CE}"/>
              </a:ext>
            </a:extLst>
          </p:cNvPr>
          <p:cNvPicPr>
            <a:picLocks noChangeAspect="1"/>
          </p:cNvPicPr>
          <p:nvPr/>
        </p:nvPicPr>
        <p:blipFill>
          <a:blip r:embed="rId2"/>
          <a:srcRect b="1282"/>
          <a:stretch>
            <a:fillRect/>
          </a:stretch>
        </p:blipFill>
        <p:spPr>
          <a:xfrm>
            <a:off x="119062" y="118053"/>
            <a:ext cx="11953875" cy="2061730"/>
          </a:xfrm>
          <a:custGeom>
            <a:avLst/>
            <a:gdLst>
              <a:gd name="connsiteX0" fmla="*/ 0 w 12136964"/>
              <a:gd name="connsiteY0" fmla="*/ 0 h 2124488"/>
              <a:gd name="connsiteX1" fmla="*/ 12136964 w 12136964"/>
              <a:gd name="connsiteY1" fmla="*/ 0 h 2124488"/>
              <a:gd name="connsiteX2" fmla="*/ 12136964 w 12136964"/>
              <a:gd name="connsiteY2" fmla="*/ 669445 h 2124488"/>
              <a:gd name="connsiteX3" fmla="*/ 11965117 w 12136964"/>
              <a:gd name="connsiteY3" fmla="*/ 598189 h 2124488"/>
              <a:gd name="connsiteX4" fmla="*/ 52276 w 12136964"/>
              <a:gd name="connsiteY4" fmla="*/ 1887796 h 2124488"/>
              <a:gd name="connsiteX5" fmla="*/ 0 w 12136964"/>
              <a:gd name="connsiteY5" fmla="*/ 1870785 h 212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36964" h="2124488">
                <a:moveTo>
                  <a:pt x="0" y="0"/>
                </a:moveTo>
                <a:lnTo>
                  <a:pt x="12136964" y="0"/>
                </a:lnTo>
                <a:lnTo>
                  <a:pt x="12136964" y="669445"/>
                </a:lnTo>
                <a:lnTo>
                  <a:pt x="11965117" y="598189"/>
                </a:lnTo>
                <a:cubicBezTo>
                  <a:pt x="7837425" y="-1019256"/>
                  <a:pt x="4151469" y="3133003"/>
                  <a:pt x="52276" y="1887796"/>
                </a:cubicBezTo>
                <a:lnTo>
                  <a:pt x="0" y="1870785"/>
                </a:lnTo>
                <a:close/>
              </a:path>
            </a:pathLst>
          </a:custGeom>
          <a:ln w="127000">
            <a:solidFill>
              <a:srgbClr val="002060"/>
            </a:solidFill>
            <a:extLst>
              <a:ext uri="{C807C97D-BFC1-408E-A445-0C87EB9F89A2}">
                <ask:lineSketchStyleProps xmlns:ask="http://schemas.microsoft.com/office/drawing/2018/sketchyshapes" sd="1219033472">
                  <a:custGeom>
                    <a:avLst/>
                    <a:gdLst>
                      <a:gd name="connsiteX0" fmla="*/ 0 w 12192000"/>
                      <a:gd name="connsiteY0" fmla="*/ 0 h 2198256"/>
                      <a:gd name="connsiteX1" fmla="*/ 12191999 w 12192000"/>
                      <a:gd name="connsiteY1" fmla="*/ 0 h 2198256"/>
                      <a:gd name="connsiteX2" fmla="*/ 12191999 w 12192000"/>
                      <a:gd name="connsiteY2" fmla="*/ 692689 h 2198256"/>
                      <a:gd name="connsiteX3" fmla="*/ 12019373 w 12192000"/>
                      <a:gd name="connsiteY3" fmla="*/ 618959 h 2198256"/>
                      <a:gd name="connsiteX4" fmla="*/ 52513 w 12192000"/>
                      <a:gd name="connsiteY4" fmla="*/ 1953345 h 2198256"/>
                      <a:gd name="connsiteX5" fmla="*/ 0 w 12192000"/>
                      <a:gd name="connsiteY5" fmla="*/ 1935743 h 2198256"/>
                      <a:gd name="connsiteX6" fmla="*/ 0 w 12192000"/>
                      <a:gd name="connsiteY6" fmla="*/ 0 h 2198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2198256" fill="none" extrusionOk="0">
                        <a:moveTo>
                          <a:pt x="0" y="0"/>
                        </a:moveTo>
                        <a:cubicBezTo>
                          <a:pt x="2173620" y="48231"/>
                          <a:pt x="8029770" y="-84455"/>
                          <a:pt x="12191999" y="0"/>
                        </a:cubicBezTo>
                        <a:cubicBezTo>
                          <a:pt x="12156500" y="192903"/>
                          <a:pt x="12210285" y="579721"/>
                          <a:pt x="12191999" y="692689"/>
                        </a:cubicBezTo>
                        <a:cubicBezTo>
                          <a:pt x="12161818" y="669424"/>
                          <a:pt x="12093952" y="651675"/>
                          <a:pt x="12019373" y="618959"/>
                        </a:cubicBezTo>
                        <a:cubicBezTo>
                          <a:pt x="8175386" y="-604463"/>
                          <a:pt x="4180664" y="3349190"/>
                          <a:pt x="52513" y="1953345"/>
                        </a:cubicBezTo>
                        <a:cubicBezTo>
                          <a:pt x="28420" y="1949609"/>
                          <a:pt x="19347" y="1938312"/>
                          <a:pt x="0" y="1935743"/>
                        </a:cubicBezTo>
                        <a:cubicBezTo>
                          <a:pt x="150439" y="1265473"/>
                          <a:pt x="-85879" y="942999"/>
                          <a:pt x="0" y="0"/>
                        </a:cubicBezTo>
                        <a:close/>
                      </a:path>
                      <a:path w="12192000" h="2198256" stroke="0" extrusionOk="0">
                        <a:moveTo>
                          <a:pt x="0" y="0"/>
                        </a:moveTo>
                        <a:cubicBezTo>
                          <a:pt x="4137729" y="118645"/>
                          <a:pt x="7294605" y="116012"/>
                          <a:pt x="12191999" y="0"/>
                        </a:cubicBezTo>
                        <a:cubicBezTo>
                          <a:pt x="12197513" y="80501"/>
                          <a:pt x="12199746" y="421004"/>
                          <a:pt x="12191999" y="692689"/>
                        </a:cubicBezTo>
                        <a:cubicBezTo>
                          <a:pt x="12137221" y="677639"/>
                          <a:pt x="12077636" y="649024"/>
                          <a:pt x="12019373" y="618959"/>
                        </a:cubicBezTo>
                        <a:cubicBezTo>
                          <a:pt x="7170094" y="-1439204"/>
                          <a:pt x="4809278" y="3547100"/>
                          <a:pt x="52513" y="1953345"/>
                        </a:cubicBezTo>
                        <a:cubicBezTo>
                          <a:pt x="34279" y="1945236"/>
                          <a:pt x="23484" y="1942915"/>
                          <a:pt x="0" y="1935743"/>
                        </a:cubicBezTo>
                        <a:cubicBezTo>
                          <a:pt x="-87639" y="1483436"/>
                          <a:pt x="72679" y="767080"/>
                          <a:pt x="0" y="0"/>
                        </a:cubicBezTo>
                        <a:close/>
                      </a:path>
                    </a:pathLst>
                  </a:custGeom>
                  <ask:type>
                    <ask:lineSketchNone/>
                  </ask:type>
                </ask:lineSketchStyleProps>
              </a:ext>
            </a:extLst>
          </a:ln>
        </p:spPr>
      </p:pic>
      <p:pic>
        <p:nvPicPr>
          <p:cNvPr id="5" name="Picture 4">
            <a:extLst>
              <a:ext uri="{FF2B5EF4-FFF2-40B4-BE49-F238E27FC236}">
                <a16:creationId xmlns:a16="http://schemas.microsoft.com/office/drawing/2014/main" id="{456FA7FF-BF5D-27B7-B764-E1BDD349A8D9}"/>
              </a:ext>
            </a:extLst>
          </p:cNvPr>
          <p:cNvPicPr>
            <a:picLocks noChangeAspect="1"/>
          </p:cNvPicPr>
          <p:nvPr/>
        </p:nvPicPr>
        <p:blipFill>
          <a:blip r:embed="rId3"/>
          <a:stretch>
            <a:fillRect/>
          </a:stretch>
        </p:blipFill>
        <p:spPr>
          <a:xfrm>
            <a:off x="3682497" y="2179783"/>
            <a:ext cx="6981545" cy="4527163"/>
          </a:xfrm>
          <a:prstGeom prst="rect">
            <a:avLst/>
          </a:prstGeom>
        </p:spPr>
      </p:pic>
    </p:spTree>
    <p:extLst>
      <p:ext uri="{BB962C8B-B14F-4D97-AF65-F5344CB8AC3E}">
        <p14:creationId xmlns:p14="http://schemas.microsoft.com/office/powerpoint/2010/main" val="25943711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8" name="TextBox 7">
            <a:extLst>
              <a:ext uri="{FF2B5EF4-FFF2-40B4-BE49-F238E27FC236}">
                <a16:creationId xmlns:a16="http://schemas.microsoft.com/office/drawing/2014/main" id="{7F616CE3-0285-43A5-2A70-8C8862B78F30}"/>
              </a:ext>
            </a:extLst>
          </p:cNvPr>
          <p:cNvSpPr txBox="1"/>
          <p:nvPr/>
        </p:nvSpPr>
        <p:spPr>
          <a:xfrm>
            <a:off x="461819" y="205559"/>
            <a:ext cx="6598679"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Task Design</a:t>
            </a:r>
          </a:p>
        </p:txBody>
      </p:sp>
      <p:sp>
        <p:nvSpPr>
          <p:cNvPr id="2" name="TextBox 1">
            <a:extLst>
              <a:ext uri="{FF2B5EF4-FFF2-40B4-BE49-F238E27FC236}">
                <a16:creationId xmlns:a16="http://schemas.microsoft.com/office/drawing/2014/main" id="{EF9081C2-11D6-ADE4-1C31-74794838C244}"/>
              </a:ext>
            </a:extLst>
          </p:cNvPr>
          <p:cNvSpPr txBox="1"/>
          <p:nvPr/>
        </p:nvSpPr>
        <p:spPr>
          <a:xfrm>
            <a:off x="157112" y="2092311"/>
            <a:ext cx="1159072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Good task design will often take into account teachings from Cognitive Load Theory, Generative Learning, and Extended Mind Theory</a:t>
            </a:r>
          </a:p>
        </p:txBody>
      </p:sp>
    </p:spTree>
    <p:extLst>
      <p:ext uri="{BB962C8B-B14F-4D97-AF65-F5344CB8AC3E}">
        <p14:creationId xmlns:p14="http://schemas.microsoft.com/office/powerpoint/2010/main" val="37695161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8" name="TextBox 7">
            <a:extLst>
              <a:ext uri="{FF2B5EF4-FFF2-40B4-BE49-F238E27FC236}">
                <a16:creationId xmlns:a16="http://schemas.microsoft.com/office/drawing/2014/main" id="{7F616CE3-0285-43A5-2A70-8C8862B78F30}"/>
              </a:ext>
            </a:extLst>
          </p:cNvPr>
          <p:cNvSpPr txBox="1"/>
          <p:nvPr/>
        </p:nvSpPr>
        <p:spPr>
          <a:xfrm>
            <a:off x="461819" y="205559"/>
            <a:ext cx="6598679"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Task Design</a:t>
            </a:r>
          </a:p>
        </p:txBody>
      </p:sp>
      <p:sp>
        <p:nvSpPr>
          <p:cNvPr id="2" name="TextBox 1">
            <a:extLst>
              <a:ext uri="{FF2B5EF4-FFF2-40B4-BE49-F238E27FC236}">
                <a16:creationId xmlns:a16="http://schemas.microsoft.com/office/drawing/2014/main" id="{EF9081C2-11D6-ADE4-1C31-74794838C244}"/>
              </a:ext>
            </a:extLst>
          </p:cNvPr>
          <p:cNvSpPr txBox="1"/>
          <p:nvPr/>
        </p:nvSpPr>
        <p:spPr>
          <a:xfrm>
            <a:off x="96321" y="1482930"/>
            <a:ext cx="11590727" cy="501675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OpenDyslexic"/>
                <a:ea typeface="+mn-ea"/>
                <a:cs typeface="+mn-cs"/>
              </a:rPr>
              <a:t>Good task design will often take into account teachings from Cognitive Load Theory, Generative Learning, and Extended Mind Theory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OpenDyslexic" panose="00000500000000000000"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OpenDyslexic"/>
                <a:ea typeface="+mn-ea"/>
                <a:cs typeface="+mn-cs"/>
              </a:rPr>
              <a:t>A task is not an activity. A task should be there to either support the children in building fluency of knowledge or to test their understanding.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dirty="0">
              <a:solidFill>
                <a:prstClr val="white"/>
              </a:solidFill>
              <a:latin typeface="OpenDyslexic"/>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OpenDyslexic"/>
                <a:ea typeface="+mn-ea"/>
                <a:cs typeface="+mn-cs"/>
              </a:rPr>
              <a:t>Think about what you are assessing before designing a task.</a:t>
            </a:r>
            <a:endParaRPr kumimoji="0" lang="en-GB" sz="3200" b="0" i="0" u="none" strike="noStrike" kern="1200" cap="none" spc="0" normalizeH="0" baseline="0" noProof="0" dirty="0">
              <a:ln>
                <a:noFill/>
              </a:ln>
              <a:solidFill>
                <a:prstClr val="white"/>
              </a:solidFill>
              <a:effectLst/>
              <a:uLnTx/>
              <a:uFillTx/>
              <a:latin typeface="OpenDyslexic" panose="00000500000000000000" pitchFamily="50" charset="0"/>
              <a:ea typeface="+mn-ea"/>
              <a:cs typeface="+mn-cs"/>
            </a:endParaRPr>
          </a:p>
        </p:txBody>
      </p:sp>
    </p:spTree>
    <p:extLst>
      <p:ext uri="{BB962C8B-B14F-4D97-AF65-F5344CB8AC3E}">
        <p14:creationId xmlns:p14="http://schemas.microsoft.com/office/powerpoint/2010/main" val="17406967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8" name="TextBox 7">
            <a:extLst>
              <a:ext uri="{FF2B5EF4-FFF2-40B4-BE49-F238E27FC236}">
                <a16:creationId xmlns:a16="http://schemas.microsoft.com/office/drawing/2014/main" id="{7F616CE3-0285-43A5-2A70-8C8862B78F30}"/>
              </a:ext>
            </a:extLst>
          </p:cNvPr>
          <p:cNvSpPr txBox="1"/>
          <p:nvPr/>
        </p:nvSpPr>
        <p:spPr>
          <a:xfrm>
            <a:off x="461819" y="205559"/>
            <a:ext cx="1076550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Cognitive Load Theory</a:t>
            </a:r>
          </a:p>
        </p:txBody>
      </p:sp>
      <p:sp>
        <p:nvSpPr>
          <p:cNvPr id="2" name="TextBox 1">
            <a:extLst>
              <a:ext uri="{FF2B5EF4-FFF2-40B4-BE49-F238E27FC236}">
                <a16:creationId xmlns:a16="http://schemas.microsoft.com/office/drawing/2014/main" id="{EF9081C2-11D6-ADE4-1C31-74794838C244}"/>
              </a:ext>
            </a:extLst>
          </p:cNvPr>
          <p:cNvSpPr txBox="1"/>
          <p:nvPr/>
        </p:nvSpPr>
        <p:spPr>
          <a:xfrm>
            <a:off x="157112" y="2092311"/>
            <a:ext cx="11590727"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Cognitive Load Theory emphasises the importance of designing tasks that optimise the mental effort required by students. By minimising unnecessary cognitive load, students can focus more effectively on learning the key concepts. This can be achieved through techniques such as breaking down information into smaller, manageable chunks and using carefully curated visuals or icons to support understanding</a:t>
            </a:r>
          </a:p>
        </p:txBody>
      </p:sp>
    </p:spTree>
    <p:extLst>
      <p:ext uri="{BB962C8B-B14F-4D97-AF65-F5344CB8AC3E}">
        <p14:creationId xmlns:p14="http://schemas.microsoft.com/office/powerpoint/2010/main" val="14110818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8" name="TextBox 7">
            <a:extLst>
              <a:ext uri="{FF2B5EF4-FFF2-40B4-BE49-F238E27FC236}">
                <a16:creationId xmlns:a16="http://schemas.microsoft.com/office/drawing/2014/main" id="{7F616CE3-0285-43A5-2A70-8C8862B78F30}"/>
              </a:ext>
            </a:extLst>
          </p:cNvPr>
          <p:cNvSpPr txBox="1"/>
          <p:nvPr/>
        </p:nvSpPr>
        <p:spPr>
          <a:xfrm>
            <a:off x="461819" y="205559"/>
            <a:ext cx="1076550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Generative Learning</a:t>
            </a:r>
          </a:p>
        </p:txBody>
      </p:sp>
      <p:sp>
        <p:nvSpPr>
          <p:cNvPr id="2" name="TextBox 1">
            <a:extLst>
              <a:ext uri="{FF2B5EF4-FFF2-40B4-BE49-F238E27FC236}">
                <a16:creationId xmlns:a16="http://schemas.microsoft.com/office/drawing/2014/main" id="{EF9081C2-11D6-ADE4-1C31-74794838C244}"/>
              </a:ext>
            </a:extLst>
          </p:cNvPr>
          <p:cNvSpPr txBox="1"/>
          <p:nvPr/>
        </p:nvSpPr>
        <p:spPr>
          <a:xfrm>
            <a:off x="157112" y="2092311"/>
            <a:ext cx="11641187"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Generative Learning is based on the idea that learners actively generate their own understanding by linking new information to existing knowledge.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prstClr val="white"/>
              </a:solidFill>
              <a:effectLst/>
              <a:uLnTx/>
              <a:uFillTx/>
              <a:latin typeface="OpenDyslexic" panose="00000500000000000000"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This approach can be facilitated by tasks that require students to sort, organise and explain in their own terms once they have had an opportunity to integrate this within their own understanding using the SOI model. These types of activities help deepen their comprehension and retention of the learning.</a:t>
            </a:r>
          </a:p>
        </p:txBody>
      </p:sp>
    </p:spTree>
    <p:extLst>
      <p:ext uri="{BB962C8B-B14F-4D97-AF65-F5344CB8AC3E}">
        <p14:creationId xmlns:p14="http://schemas.microsoft.com/office/powerpoint/2010/main" val="26719739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8" name="TextBox 7">
            <a:extLst>
              <a:ext uri="{FF2B5EF4-FFF2-40B4-BE49-F238E27FC236}">
                <a16:creationId xmlns:a16="http://schemas.microsoft.com/office/drawing/2014/main" id="{7F616CE3-0285-43A5-2A70-8C8862B78F30}"/>
              </a:ext>
            </a:extLst>
          </p:cNvPr>
          <p:cNvSpPr txBox="1"/>
          <p:nvPr/>
        </p:nvSpPr>
        <p:spPr>
          <a:xfrm>
            <a:off x="461819" y="205559"/>
            <a:ext cx="10765505"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Generative Learning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Select Organise Integrate</a:t>
            </a:r>
          </a:p>
        </p:txBody>
      </p:sp>
      <p:pic>
        <p:nvPicPr>
          <p:cNvPr id="2050" name="Picture 2" descr="May be an image of text">
            <a:extLst>
              <a:ext uri="{FF2B5EF4-FFF2-40B4-BE49-F238E27FC236}">
                <a16:creationId xmlns:a16="http://schemas.microsoft.com/office/drawing/2014/main" id="{014B116B-5130-2615-5D7E-6ECAF4A0E6A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804595" y="1962794"/>
            <a:ext cx="8582044" cy="3575851"/>
          </a:xfrm>
          <a:prstGeom prst="rect">
            <a:avLst/>
          </a:prstGeom>
          <a:noFill/>
          <a:ln w="76200">
            <a:solidFill>
              <a:srgbClr val="01075D"/>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040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8" name="TextBox 7">
            <a:extLst>
              <a:ext uri="{FF2B5EF4-FFF2-40B4-BE49-F238E27FC236}">
                <a16:creationId xmlns:a16="http://schemas.microsoft.com/office/drawing/2014/main" id="{7F616CE3-0285-43A5-2A70-8C8862B78F30}"/>
              </a:ext>
            </a:extLst>
          </p:cNvPr>
          <p:cNvSpPr txBox="1"/>
          <p:nvPr/>
        </p:nvSpPr>
        <p:spPr>
          <a:xfrm>
            <a:off x="461819" y="205559"/>
            <a:ext cx="1076550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Extended Mind Theory</a:t>
            </a:r>
          </a:p>
        </p:txBody>
      </p:sp>
      <p:sp>
        <p:nvSpPr>
          <p:cNvPr id="2" name="TextBox 1">
            <a:extLst>
              <a:ext uri="{FF2B5EF4-FFF2-40B4-BE49-F238E27FC236}">
                <a16:creationId xmlns:a16="http://schemas.microsoft.com/office/drawing/2014/main" id="{EF9081C2-11D6-ADE4-1C31-74794838C244}"/>
              </a:ext>
            </a:extLst>
          </p:cNvPr>
          <p:cNvSpPr txBox="1"/>
          <p:nvPr/>
        </p:nvSpPr>
        <p:spPr>
          <a:xfrm>
            <a:off x="157112" y="2092311"/>
            <a:ext cx="11590727" cy="40318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Extended Mind Theory states that cognitive processes can extend beyond the mind to include ‘external’ tools, environments, and interactions with others. In the classroom, this can be applied by using oracy approaches such as rehearsal and structured discussions where students can use each other’s knowledge. Creating or using graphical representations would also fit this approach.</a:t>
            </a:r>
          </a:p>
        </p:txBody>
      </p:sp>
    </p:spTree>
    <p:extLst>
      <p:ext uri="{BB962C8B-B14F-4D97-AF65-F5344CB8AC3E}">
        <p14:creationId xmlns:p14="http://schemas.microsoft.com/office/powerpoint/2010/main" val="30911463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8" name="TextBox 7">
            <a:extLst>
              <a:ext uri="{FF2B5EF4-FFF2-40B4-BE49-F238E27FC236}">
                <a16:creationId xmlns:a16="http://schemas.microsoft.com/office/drawing/2014/main" id="{7F616CE3-0285-43A5-2A70-8C8862B78F30}"/>
              </a:ext>
            </a:extLst>
          </p:cNvPr>
          <p:cNvSpPr txBox="1"/>
          <p:nvPr/>
        </p:nvSpPr>
        <p:spPr>
          <a:xfrm>
            <a:off x="461819" y="205559"/>
            <a:ext cx="10765505" cy="1754326"/>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OpenDyslexic"/>
                <a:ea typeface="+mn-ea"/>
                <a:cs typeface="+mn-cs"/>
              </a:rPr>
              <a:t>Edward's Task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OpenDyslexic"/>
                <a:ea typeface="+mn-ea"/>
                <a:cs typeface="+mn-cs"/>
              </a:rPr>
              <a:t>Design Model</a:t>
            </a: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extBox 1">
            <a:extLst>
              <a:ext uri="{FF2B5EF4-FFF2-40B4-BE49-F238E27FC236}">
                <a16:creationId xmlns:a16="http://schemas.microsoft.com/office/drawing/2014/main" id="{EF9081C2-11D6-ADE4-1C31-74794838C244}"/>
              </a:ext>
            </a:extLst>
          </p:cNvPr>
          <p:cNvSpPr txBox="1"/>
          <p:nvPr/>
        </p:nvSpPr>
        <p:spPr>
          <a:xfrm>
            <a:off x="157112" y="2092311"/>
            <a:ext cx="5059643" cy="501675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white"/>
                </a:solidFill>
                <a:effectLst/>
                <a:uLnTx/>
                <a:uFillTx/>
                <a:latin typeface="OpenDyslexic"/>
                <a:ea typeface="+mn-ea"/>
                <a:cs typeface="+mn-cs"/>
              </a:rPr>
              <a:t>Edward's (2015) task design model can be helpful in deciding how to structure a task that engages, encourages creativity, but also sticks closely to what is being learnt.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a:ln>
                <a:noFill/>
              </a:ln>
              <a:solidFill>
                <a:prstClr val="white"/>
              </a:solidFill>
              <a:effectLst/>
              <a:uLnTx/>
              <a:uFillTx/>
              <a:latin typeface="OpenDyslexic"/>
              <a:ea typeface="+mn-ea"/>
              <a:cs typeface="+mn-cs"/>
            </a:endParaRPr>
          </a:p>
        </p:txBody>
      </p:sp>
      <p:pic>
        <p:nvPicPr>
          <p:cNvPr id="3" name="Picture 2" descr="A white square with black text&#10;&#10;Description automatically generated">
            <a:extLst>
              <a:ext uri="{FF2B5EF4-FFF2-40B4-BE49-F238E27FC236}">
                <a16:creationId xmlns:a16="http://schemas.microsoft.com/office/drawing/2014/main" id="{43D06EA4-C689-BF74-D6CE-6AC90C0E44BA}"/>
              </a:ext>
            </a:extLst>
          </p:cNvPr>
          <p:cNvPicPr>
            <a:picLocks noChangeAspect="1"/>
          </p:cNvPicPr>
          <p:nvPr/>
        </p:nvPicPr>
        <p:blipFill>
          <a:blip r:embed="rId3"/>
          <a:stretch>
            <a:fillRect/>
          </a:stretch>
        </p:blipFill>
        <p:spPr>
          <a:xfrm>
            <a:off x="5373867" y="2629160"/>
            <a:ext cx="6531083" cy="3222356"/>
          </a:xfrm>
          <a:prstGeom prst="rect">
            <a:avLst/>
          </a:prstGeom>
        </p:spPr>
      </p:pic>
    </p:spTree>
    <p:extLst>
      <p:ext uri="{BB962C8B-B14F-4D97-AF65-F5344CB8AC3E}">
        <p14:creationId xmlns:p14="http://schemas.microsoft.com/office/powerpoint/2010/main" val="2215598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What’s the Question?</a:t>
            </a:r>
          </a:p>
        </p:txBody>
      </p:sp>
      <p:grpSp>
        <p:nvGrpSpPr>
          <p:cNvPr id="27" name="Group 26">
            <a:extLst>
              <a:ext uri="{FF2B5EF4-FFF2-40B4-BE49-F238E27FC236}">
                <a16:creationId xmlns:a16="http://schemas.microsoft.com/office/drawing/2014/main" id="{0FDE867A-B3DA-3E99-6683-2DA29761772C}"/>
              </a:ext>
            </a:extLst>
          </p:cNvPr>
          <p:cNvGrpSpPr/>
          <p:nvPr/>
        </p:nvGrpSpPr>
        <p:grpSpPr>
          <a:xfrm>
            <a:off x="1165009" y="1963436"/>
            <a:ext cx="7903526" cy="4582507"/>
            <a:chOff x="328595" y="2435085"/>
            <a:chExt cx="3858695" cy="2703445"/>
          </a:xfrm>
        </p:grpSpPr>
        <p:grpSp>
          <p:nvGrpSpPr>
            <p:cNvPr id="8" name="Group 7">
              <a:extLst>
                <a:ext uri="{FF2B5EF4-FFF2-40B4-BE49-F238E27FC236}">
                  <a16:creationId xmlns:a16="http://schemas.microsoft.com/office/drawing/2014/main" id="{197E2357-8D80-A553-4DFC-78191223C5FC}"/>
                </a:ext>
              </a:extLst>
            </p:cNvPr>
            <p:cNvGrpSpPr/>
            <p:nvPr/>
          </p:nvGrpSpPr>
          <p:grpSpPr>
            <a:xfrm>
              <a:off x="328595" y="2435085"/>
              <a:ext cx="3858695" cy="2703445"/>
              <a:chOff x="4530801" y="2435085"/>
              <a:chExt cx="3858695" cy="2703445"/>
            </a:xfrm>
          </p:grpSpPr>
          <p:sp>
            <p:nvSpPr>
              <p:cNvPr id="3" name="Rectangle 2">
                <a:extLst>
                  <a:ext uri="{FF2B5EF4-FFF2-40B4-BE49-F238E27FC236}">
                    <a16:creationId xmlns:a16="http://schemas.microsoft.com/office/drawing/2014/main" id="{8D183363-9D90-9260-9625-6DC04E0BA0D8}"/>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Rectangle 3">
                <a:extLst>
                  <a:ext uri="{FF2B5EF4-FFF2-40B4-BE49-F238E27FC236}">
                    <a16:creationId xmlns:a16="http://schemas.microsoft.com/office/drawing/2014/main" id="{C54E83AB-C8F9-8EFA-C26E-1C14262B6A6C}"/>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What’s The Question?</a:t>
                </a:r>
              </a:p>
            </p:txBody>
          </p:sp>
          <p:sp>
            <p:nvSpPr>
              <p:cNvPr id="5" name="Rectangle 4">
                <a:extLst>
                  <a:ext uri="{FF2B5EF4-FFF2-40B4-BE49-F238E27FC236}">
                    <a16:creationId xmlns:a16="http://schemas.microsoft.com/office/drawing/2014/main" id="{7880FB78-616C-E38D-E971-F62D1D2591A3}"/>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What’s The Question enables pupils to reflect on when they have encountered certain vocabulary. Some terms may have more than one correct question which can stimulate debate.</a:t>
                </a:r>
              </a:p>
            </p:txBody>
          </p:sp>
        </p:grpSp>
        <p:pic>
          <p:nvPicPr>
            <p:cNvPr id="10" name="Picture 9">
              <a:extLst>
                <a:ext uri="{FF2B5EF4-FFF2-40B4-BE49-F238E27FC236}">
                  <a16:creationId xmlns:a16="http://schemas.microsoft.com/office/drawing/2014/main" id="{F3AA51C8-EA41-A91B-B5E5-900F1E25836B}"/>
                </a:ext>
              </a:extLst>
            </p:cNvPr>
            <p:cNvPicPr>
              <a:picLocks noChangeAspect="1"/>
            </p:cNvPicPr>
            <p:nvPr/>
          </p:nvPicPr>
          <p:blipFill>
            <a:blip r:embed="rId3">
              <a:duotone>
                <a:schemeClr val="accent1">
                  <a:shade val="45000"/>
                  <a:satMod val="135000"/>
                </a:schemeClr>
                <a:prstClr val="white"/>
              </a:duotone>
            </a:blip>
            <a:stretch>
              <a:fillRect/>
            </a:stretch>
          </p:blipFill>
          <p:spPr>
            <a:xfrm>
              <a:off x="1508950" y="2511415"/>
              <a:ext cx="1881522" cy="1709169"/>
            </a:xfrm>
            <a:prstGeom prst="rect">
              <a:avLst/>
            </a:prstGeom>
          </p:spPr>
        </p:pic>
      </p:grpSp>
      <p:sp>
        <p:nvSpPr>
          <p:cNvPr id="6" name="TextBox 5">
            <a:extLst>
              <a:ext uri="{FF2B5EF4-FFF2-40B4-BE49-F238E27FC236}">
                <a16:creationId xmlns:a16="http://schemas.microsoft.com/office/drawing/2014/main" id="{1CDF6A0F-3E14-FC85-14E8-A359FDCE3C93}"/>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Probably Fact Probably Fiction</a:t>
            </a:r>
          </a:p>
        </p:txBody>
      </p:sp>
      <p:sp>
        <p:nvSpPr>
          <p:cNvPr id="9" name="Arrow: Chevron 8">
            <a:extLst>
              <a:ext uri="{FF2B5EF4-FFF2-40B4-BE49-F238E27FC236}">
                <a16:creationId xmlns:a16="http://schemas.microsoft.com/office/drawing/2014/main" id="{30B8343D-5573-6B94-B413-F7E6F85E6121}"/>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2EBBC46F-463D-0491-BEF1-39B661947B57}"/>
              </a:ext>
            </a:extLst>
          </p:cNvPr>
          <p:cNvSpPr/>
          <p:nvPr/>
        </p:nvSpPr>
        <p:spPr>
          <a:xfrm>
            <a:off x="3506457" y="2121395"/>
            <a:ext cx="4008768" cy="2897147"/>
          </a:xfrm>
          <a:prstGeom prst="rect">
            <a:avLst/>
          </a:prstGeom>
          <a:noFill/>
          <a:ln w="76200">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972884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Probably Fact Probably Fiction</a:t>
            </a:r>
          </a:p>
        </p:txBody>
      </p:sp>
      <p:grpSp>
        <p:nvGrpSpPr>
          <p:cNvPr id="28" name="Group 27">
            <a:extLst>
              <a:ext uri="{FF2B5EF4-FFF2-40B4-BE49-F238E27FC236}">
                <a16:creationId xmlns:a16="http://schemas.microsoft.com/office/drawing/2014/main" id="{1EE31C28-E279-AE2D-48D7-C89C1AF2954E}"/>
              </a:ext>
            </a:extLst>
          </p:cNvPr>
          <p:cNvGrpSpPr/>
          <p:nvPr/>
        </p:nvGrpSpPr>
        <p:grpSpPr>
          <a:xfrm>
            <a:off x="1169739" y="1962581"/>
            <a:ext cx="7898790" cy="4566511"/>
            <a:chOff x="4187289" y="2435085"/>
            <a:chExt cx="3858695" cy="2703445"/>
          </a:xfrm>
        </p:grpSpPr>
        <p:grpSp>
          <p:nvGrpSpPr>
            <p:cNvPr id="29" name="Group 28">
              <a:extLst>
                <a:ext uri="{FF2B5EF4-FFF2-40B4-BE49-F238E27FC236}">
                  <a16:creationId xmlns:a16="http://schemas.microsoft.com/office/drawing/2014/main" id="{823D5347-D90F-65FB-BC3D-9D42143F938B}"/>
                </a:ext>
              </a:extLst>
            </p:cNvPr>
            <p:cNvGrpSpPr/>
            <p:nvPr/>
          </p:nvGrpSpPr>
          <p:grpSpPr>
            <a:xfrm>
              <a:off x="4187289" y="2435085"/>
              <a:ext cx="3858695" cy="2703445"/>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Probably Fact Probably Fiction</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History and Mythology can be blurred. Asking pupils to sort details of a narrative into probably fact and probably thinking promotes critical thinking. This would be particularly applicable for thinking about the story of how Rome was formed (Romulus &amp; Remus).</a:t>
                </a:r>
              </a:p>
            </p:txBody>
          </p:sp>
        </p:grpSp>
        <p:pic>
          <p:nvPicPr>
            <p:cNvPr id="30" name="Picture 29">
              <a:extLst>
                <a:ext uri="{FF2B5EF4-FFF2-40B4-BE49-F238E27FC236}">
                  <a16:creationId xmlns:a16="http://schemas.microsoft.com/office/drawing/2014/main" id="{2DD684A8-B02C-C26B-9806-667F4E9EB416}"/>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5270790" y="2461342"/>
              <a:ext cx="1838926" cy="1820475"/>
            </a:xfrm>
            <a:prstGeom prst="rect">
              <a:avLst/>
            </a:prstGeom>
          </p:spPr>
        </p:pic>
        <p:sp>
          <p:nvSpPr>
            <p:cNvPr id="31" name="Rectangle 30">
              <a:extLst>
                <a:ext uri="{FF2B5EF4-FFF2-40B4-BE49-F238E27FC236}">
                  <a16:creationId xmlns:a16="http://schemas.microsoft.com/office/drawing/2014/main" id="{3AD6B508-00B8-2CA6-32D9-B5F6063872DF}"/>
                </a:ext>
              </a:extLst>
            </p:cNvPr>
            <p:cNvSpPr/>
            <p:nvPr/>
          </p:nvSpPr>
          <p:spPr>
            <a:xfrm>
              <a:off x="5247404" y="2685182"/>
              <a:ext cx="876832" cy="398652"/>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ptos" panose="02110004020202020204"/>
                  <a:ea typeface="+mn-ea"/>
                  <a:cs typeface="+mn-cs"/>
                </a:rPr>
                <a:t>Probably Fact</a:t>
              </a:r>
            </a:p>
          </p:txBody>
        </p:sp>
        <p:sp>
          <p:nvSpPr>
            <p:cNvPr id="32" name="Rectangle 31">
              <a:extLst>
                <a:ext uri="{FF2B5EF4-FFF2-40B4-BE49-F238E27FC236}">
                  <a16:creationId xmlns:a16="http://schemas.microsoft.com/office/drawing/2014/main" id="{959742CD-B19B-EE0A-F947-2026963FE36B}"/>
                </a:ext>
              </a:extLst>
            </p:cNvPr>
            <p:cNvSpPr/>
            <p:nvPr/>
          </p:nvSpPr>
          <p:spPr>
            <a:xfrm>
              <a:off x="6197343" y="2685182"/>
              <a:ext cx="876832" cy="398652"/>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ptos" panose="02110004020202020204"/>
                  <a:ea typeface="+mn-ea"/>
                  <a:cs typeface="+mn-cs"/>
                </a:rPr>
                <a:t>Probably Fiction</a:t>
              </a:r>
            </a:p>
          </p:txBody>
        </p:sp>
      </p:grpSp>
      <p:sp>
        <p:nvSpPr>
          <p:cNvPr id="3" name="TextBox 2">
            <a:extLst>
              <a:ext uri="{FF2B5EF4-FFF2-40B4-BE49-F238E27FC236}">
                <a16:creationId xmlns:a16="http://schemas.microsoft.com/office/drawing/2014/main" id="{11E79935-F823-3A7A-CF2D-59AA3D22A17C}"/>
              </a:ext>
            </a:extLst>
          </p:cNvPr>
          <p:cNvSpPr txBox="1"/>
          <p:nvPr/>
        </p:nvSpPr>
        <p:spPr>
          <a:xfrm rot="16200000">
            <a:off x="9335664" y="4020706"/>
            <a:ext cx="49109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Zones of Relevance / Significance</a:t>
            </a:r>
          </a:p>
        </p:txBody>
      </p:sp>
      <p:sp>
        <p:nvSpPr>
          <p:cNvPr id="4" name="Arrow: Chevron 3">
            <a:extLst>
              <a:ext uri="{FF2B5EF4-FFF2-40B4-BE49-F238E27FC236}">
                <a16:creationId xmlns:a16="http://schemas.microsoft.com/office/drawing/2014/main" id="{24AACAC7-DBF1-6C9D-E617-92175E75D140}"/>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Rectangle 4">
            <a:extLst>
              <a:ext uri="{FF2B5EF4-FFF2-40B4-BE49-F238E27FC236}">
                <a16:creationId xmlns:a16="http://schemas.microsoft.com/office/drawing/2014/main" id="{99B84FB4-AD97-09FA-BAC9-7C236C36C12E}"/>
              </a:ext>
            </a:extLst>
          </p:cNvPr>
          <p:cNvSpPr/>
          <p:nvPr/>
        </p:nvSpPr>
        <p:spPr>
          <a:xfrm>
            <a:off x="3571875" y="3058412"/>
            <a:ext cx="1428750" cy="1875538"/>
          </a:xfrm>
          <a:prstGeom prst="rect">
            <a:avLst/>
          </a:prstGeom>
          <a:noFill/>
          <a:ln w="76200">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Rectangle 5">
            <a:extLst>
              <a:ext uri="{FF2B5EF4-FFF2-40B4-BE49-F238E27FC236}">
                <a16:creationId xmlns:a16="http://schemas.microsoft.com/office/drawing/2014/main" id="{D58E6BB8-73DE-3834-49CF-7192B5746A04}"/>
              </a:ext>
            </a:extLst>
          </p:cNvPr>
          <p:cNvSpPr/>
          <p:nvPr/>
        </p:nvSpPr>
        <p:spPr>
          <a:xfrm>
            <a:off x="5467408" y="3058412"/>
            <a:ext cx="1428750" cy="1875538"/>
          </a:xfrm>
          <a:prstGeom prst="rect">
            <a:avLst/>
          </a:prstGeom>
          <a:noFill/>
          <a:ln w="76200">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181903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Zones of Relevance / Significance</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39" y="1962581"/>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Zone of Relevance / Significance</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In this example, pupils are given 10 or 7 reasons for why the Vikings invaded Britain. Their first task is to collectively decide in small groups which reason they think is least important which will leave 9 or 6. The task is then to work out where the different reasons would sit on the diagram. They could then write a justification of their top choice.</a:t>
              </a:r>
            </a:p>
          </p:txBody>
        </p:sp>
      </p:grpSp>
      <p:pic>
        <p:nvPicPr>
          <p:cNvPr id="4" name="Picture 3">
            <a:extLst>
              <a:ext uri="{FF2B5EF4-FFF2-40B4-BE49-F238E27FC236}">
                <a16:creationId xmlns:a16="http://schemas.microsoft.com/office/drawing/2014/main" id="{A28A982B-BA8D-9402-DD86-BC74AD2B9E2F}"/>
              </a:ext>
            </a:extLst>
          </p:cNvPr>
          <p:cNvPicPr>
            <a:picLocks noChangeAspect="1"/>
          </p:cNvPicPr>
          <p:nvPr/>
        </p:nvPicPr>
        <p:blipFill>
          <a:blip r:embed="rId3">
            <a:duotone>
              <a:schemeClr val="accent1">
                <a:shade val="45000"/>
                <a:satMod val="135000"/>
              </a:schemeClr>
              <a:prstClr val="white"/>
            </a:duotone>
          </a:blip>
          <a:stretch>
            <a:fillRect/>
          </a:stretch>
        </p:blipFill>
        <p:spPr>
          <a:xfrm>
            <a:off x="3270738" y="2017286"/>
            <a:ext cx="4126523" cy="3017334"/>
          </a:xfrm>
          <a:prstGeom prst="rect">
            <a:avLst/>
          </a:prstGeom>
        </p:spPr>
      </p:pic>
      <p:sp>
        <p:nvSpPr>
          <p:cNvPr id="3" name="TextBox 2">
            <a:extLst>
              <a:ext uri="{FF2B5EF4-FFF2-40B4-BE49-F238E27FC236}">
                <a16:creationId xmlns:a16="http://schemas.microsoft.com/office/drawing/2014/main" id="{4E481D9A-E653-173F-0672-C827E346D3B9}"/>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Venn Diagram</a:t>
            </a:r>
          </a:p>
        </p:txBody>
      </p:sp>
      <p:sp>
        <p:nvSpPr>
          <p:cNvPr id="5" name="Arrow: Chevron 4">
            <a:extLst>
              <a:ext uri="{FF2B5EF4-FFF2-40B4-BE49-F238E27FC236}">
                <a16:creationId xmlns:a16="http://schemas.microsoft.com/office/drawing/2014/main" id="{486B95FA-ED09-0A23-F358-1A4C8ACB4BCE}"/>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 name="Oval 5">
            <a:extLst>
              <a:ext uri="{FF2B5EF4-FFF2-40B4-BE49-F238E27FC236}">
                <a16:creationId xmlns:a16="http://schemas.microsoft.com/office/drawing/2014/main" id="{C276AD36-502A-E92A-7A35-78A43FB95E4F}"/>
              </a:ext>
            </a:extLst>
          </p:cNvPr>
          <p:cNvSpPr/>
          <p:nvPr/>
        </p:nvSpPr>
        <p:spPr>
          <a:xfrm>
            <a:off x="4536959" y="2815112"/>
            <a:ext cx="1597141" cy="1597141"/>
          </a:xfrm>
          <a:prstGeom prst="ellipse">
            <a:avLst/>
          </a:prstGeom>
          <a:noFill/>
          <a:ln w="76200">
            <a:solidFill>
              <a:srgbClr val="01075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Oval 7">
            <a:extLst>
              <a:ext uri="{FF2B5EF4-FFF2-40B4-BE49-F238E27FC236}">
                <a16:creationId xmlns:a16="http://schemas.microsoft.com/office/drawing/2014/main" id="{B2F9CC04-3ADE-397F-8FF5-3A5499D6C9AB}"/>
              </a:ext>
            </a:extLst>
          </p:cNvPr>
          <p:cNvSpPr/>
          <p:nvPr/>
        </p:nvSpPr>
        <p:spPr>
          <a:xfrm>
            <a:off x="3936884" y="2205512"/>
            <a:ext cx="2829108" cy="2829108"/>
          </a:xfrm>
          <a:prstGeom prst="ellipse">
            <a:avLst/>
          </a:prstGeom>
          <a:noFill/>
          <a:ln w="76200">
            <a:solidFill>
              <a:srgbClr val="01075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194830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Venn Diagram</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39" y="1962581"/>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The Venn Diagram</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Venn diagram allows pupils to compare two or more concepts. It focuses on identifying the similarities and differences in those concepts. It can be used as a step towards writing an analytical or evaluative text.</a:t>
              </a:r>
            </a:p>
          </p:txBody>
        </p:sp>
      </p:grpSp>
      <p:sp>
        <p:nvSpPr>
          <p:cNvPr id="9" name="TextBox 8">
            <a:extLst>
              <a:ext uri="{FF2B5EF4-FFF2-40B4-BE49-F238E27FC236}">
                <a16:creationId xmlns:a16="http://schemas.microsoft.com/office/drawing/2014/main" id="{44EE7DE5-56F7-B517-945B-187326A1B5E6}"/>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In a Nutshell</a:t>
            </a:r>
          </a:p>
        </p:txBody>
      </p:sp>
      <p:sp>
        <p:nvSpPr>
          <p:cNvPr id="10" name="Arrow: Chevron 9">
            <a:extLst>
              <a:ext uri="{FF2B5EF4-FFF2-40B4-BE49-F238E27FC236}">
                <a16:creationId xmlns:a16="http://schemas.microsoft.com/office/drawing/2014/main" id="{00578D75-10C2-70CE-02C5-6DEFA644C3D4}"/>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 name="Oval 10">
            <a:extLst>
              <a:ext uri="{FF2B5EF4-FFF2-40B4-BE49-F238E27FC236}">
                <a16:creationId xmlns:a16="http://schemas.microsoft.com/office/drawing/2014/main" id="{F9A39FFE-4416-4AE0-C117-203BF540BA12}"/>
              </a:ext>
            </a:extLst>
          </p:cNvPr>
          <p:cNvSpPr/>
          <p:nvPr/>
        </p:nvSpPr>
        <p:spPr>
          <a:xfrm>
            <a:off x="3188563" y="2187691"/>
            <a:ext cx="2676525" cy="2676525"/>
          </a:xfrm>
          <a:prstGeom prst="ellipse">
            <a:avLst/>
          </a:prstGeom>
          <a:noFill/>
          <a:ln w="76200">
            <a:solidFill>
              <a:srgbClr val="01075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Oval 12">
            <a:extLst>
              <a:ext uri="{FF2B5EF4-FFF2-40B4-BE49-F238E27FC236}">
                <a16:creationId xmlns:a16="http://schemas.microsoft.com/office/drawing/2014/main" id="{0E0D0AB6-577D-F6E9-65D6-BB2A77FDC757}"/>
              </a:ext>
            </a:extLst>
          </p:cNvPr>
          <p:cNvSpPr/>
          <p:nvPr/>
        </p:nvSpPr>
        <p:spPr>
          <a:xfrm>
            <a:off x="4609312" y="2187691"/>
            <a:ext cx="2676525" cy="2676525"/>
          </a:xfrm>
          <a:prstGeom prst="ellipse">
            <a:avLst/>
          </a:prstGeom>
          <a:noFill/>
          <a:ln w="76200">
            <a:solidFill>
              <a:srgbClr val="01075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694757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In a Nutshell</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45" y="1963436"/>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In a Nutshell</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In a Nutshell encourages pupils to start with the most vital elements of something and then gradually expand upon what they know. As a twist, pupils could be asked to do this in reverse, filtering their responses into increasingly succinct and key responses.</a:t>
              </a:r>
            </a:p>
          </p:txBody>
        </p:sp>
      </p:grpSp>
      <p:pic>
        <p:nvPicPr>
          <p:cNvPr id="5" name="Picture 4">
            <a:extLst>
              <a:ext uri="{FF2B5EF4-FFF2-40B4-BE49-F238E27FC236}">
                <a16:creationId xmlns:a16="http://schemas.microsoft.com/office/drawing/2014/main" id="{EE282B01-3E88-2A4C-4A19-7CD5675C8EEF}"/>
              </a:ext>
            </a:extLst>
          </p:cNvPr>
          <p:cNvPicPr>
            <a:picLocks noChangeAspect="1"/>
          </p:cNvPicPr>
          <p:nvPr/>
        </p:nvPicPr>
        <p:blipFill>
          <a:blip r:embed="rId4"/>
          <a:stretch>
            <a:fillRect/>
          </a:stretch>
        </p:blipFill>
        <p:spPr>
          <a:xfrm>
            <a:off x="3681054" y="2360850"/>
            <a:ext cx="5134692" cy="2400635"/>
          </a:xfrm>
          <a:prstGeom prst="rect">
            <a:avLst/>
          </a:prstGeom>
        </p:spPr>
      </p:pic>
      <p:pic>
        <p:nvPicPr>
          <p:cNvPr id="6" name="Picture 5">
            <a:extLst>
              <a:ext uri="{FF2B5EF4-FFF2-40B4-BE49-F238E27FC236}">
                <a16:creationId xmlns:a16="http://schemas.microsoft.com/office/drawing/2014/main" id="{73ACEA67-AB22-1371-144D-7C203ED1F656}"/>
              </a:ext>
            </a:extLst>
          </p:cNvPr>
          <p:cNvPicPr>
            <a:picLocks noChangeAspect="1"/>
          </p:cNvPicPr>
          <p:nvPr/>
        </p:nvPicPr>
        <p:blipFill>
          <a:blip r:embed="rId5">
            <a:clrChange>
              <a:clrFrom>
                <a:srgbClr val="F4F4F6"/>
              </a:clrFrom>
              <a:clrTo>
                <a:srgbClr val="F4F4F6">
                  <a:alpha val="0"/>
                </a:srgbClr>
              </a:clrTo>
            </a:clrChange>
            <a:duotone>
              <a:schemeClr val="accent1">
                <a:shade val="45000"/>
                <a:satMod val="135000"/>
              </a:schemeClr>
              <a:prstClr val="white"/>
            </a:duotone>
          </a:blip>
          <a:stretch>
            <a:fillRect/>
          </a:stretch>
        </p:blipFill>
        <p:spPr>
          <a:xfrm>
            <a:off x="1900217" y="2331302"/>
            <a:ext cx="1791771" cy="1775984"/>
          </a:xfrm>
          <a:prstGeom prst="rect">
            <a:avLst/>
          </a:prstGeom>
        </p:spPr>
      </p:pic>
      <p:sp>
        <p:nvSpPr>
          <p:cNvPr id="8" name="TextBox 7">
            <a:extLst>
              <a:ext uri="{FF2B5EF4-FFF2-40B4-BE49-F238E27FC236}">
                <a16:creationId xmlns:a16="http://schemas.microsoft.com/office/drawing/2014/main" id="{CE05CD42-1381-6C13-8C0E-EAA75BA04B79}"/>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Cloze Procedures</a:t>
            </a:r>
          </a:p>
        </p:txBody>
      </p:sp>
      <p:sp>
        <p:nvSpPr>
          <p:cNvPr id="9" name="Arrow: Chevron 8">
            <a:extLst>
              <a:ext uri="{FF2B5EF4-FFF2-40B4-BE49-F238E27FC236}">
                <a16:creationId xmlns:a16="http://schemas.microsoft.com/office/drawing/2014/main" id="{5C42EABC-2F75-2B07-36CF-ADE5CA96DCC6}"/>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0" name="Rectangle 9">
            <a:extLst>
              <a:ext uri="{FF2B5EF4-FFF2-40B4-BE49-F238E27FC236}">
                <a16:creationId xmlns:a16="http://schemas.microsoft.com/office/drawing/2014/main" id="{BF5127EE-7778-555C-3B72-07A6F845D8D4}"/>
              </a:ext>
            </a:extLst>
          </p:cNvPr>
          <p:cNvSpPr/>
          <p:nvPr/>
        </p:nvSpPr>
        <p:spPr>
          <a:xfrm>
            <a:off x="3747123" y="2360850"/>
            <a:ext cx="4996827" cy="2383843"/>
          </a:xfrm>
          <a:prstGeom prst="rect">
            <a:avLst/>
          </a:prstGeom>
          <a:noFill/>
          <a:ln w="76200">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180190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Cloze Procedures</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39" y="1962581"/>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Cloze Procedure</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cloze procedure is a useful task for introducing numerous facts about a concept. This can give teachers the chance to focus on specific vocabulary within a larger concept; a process being studied or a particular action.</a:t>
              </a:r>
            </a:p>
          </p:txBody>
        </p:sp>
      </p:grpSp>
      <p:sp>
        <p:nvSpPr>
          <p:cNvPr id="3" name="TextBox 2">
            <a:extLst>
              <a:ext uri="{FF2B5EF4-FFF2-40B4-BE49-F238E27FC236}">
                <a16:creationId xmlns:a16="http://schemas.microsoft.com/office/drawing/2014/main" id="{22318A0B-143A-D4FC-9C5E-3D3320C6DB23}"/>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Identification Table</a:t>
            </a:r>
          </a:p>
        </p:txBody>
      </p:sp>
      <p:sp>
        <p:nvSpPr>
          <p:cNvPr id="4" name="Arrow: Chevron 3">
            <a:extLst>
              <a:ext uri="{FF2B5EF4-FFF2-40B4-BE49-F238E27FC236}">
                <a16:creationId xmlns:a16="http://schemas.microsoft.com/office/drawing/2014/main" id="{28D9A159-7A64-5385-087E-BD0C281FC25E}"/>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6" name="Picture 5">
            <a:extLst>
              <a:ext uri="{FF2B5EF4-FFF2-40B4-BE49-F238E27FC236}">
                <a16:creationId xmlns:a16="http://schemas.microsoft.com/office/drawing/2014/main" id="{F0B52089-2086-941E-A729-DFA8B27122B8}"/>
              </a:ext>
            </a:extLst>
          </p:cNvPr>
          <p:cNvPicPr>
            <a:picLocks noChangeAspect="1"/>
          </p:cNvPicPr>
          <p:nvPr/>
        </p:nvPicPr>
        <p:blipFill>
          <a:blip r:embed="rId4">
            <a:duotone>
              <a:schemeClr val="accent1">
                <a:shade val="45000"/>
                <a:satMod val="135000"/>
              </a:schemeClr>
              <a:prstClr val="white"/>
            </a:duotone>
          </a:blip>
          <a:stretch>
            <a:fillRect/>
          </a:stretch>
        </p:blipFill>
        <p:spPr>
          <a:xfrm>
            <a:off x="3685797" y="2558893"/>
            <a:ext cx="3460923" cy="2143110"/>
          </a:xfrm>
          <a:prstGeom prst="rect">
            <a:avLst/>
          </a:prstGeom>
          <a:ln w="57150">
            <a:solidFill>
              <a:srgbClr val="01075D"/>
            </a:solidFill>
          </a:ln>
        </p:spPr>
      </p:pic>
      <p:sp>
        <p:nvSpPr>
          <p:cNvPr id="9" name="Rectangle 8">
            <a:extLst>
              <a:ext uri="{FF2B5EF4-FFF2-40B4-BE49-F238E27FC236}">
                <a16:creationId xmlns:a16="http://schemas.microsoft.com/office/drawing/2014/main" id="{756A4763-D74C-99E6-073A-4FD9FDEF30CA}"/>
              </a:ext>
            </a:extLst>
          </p:cNvPr>
          <p:cNvSpPr/>
          <p:nvPr/>
        </p:nvSpPr>
        <p:spPr>
          <a:xfrm>
            <a:off x="3685797" y="2558893"/>
            <a:ext cx="3460923" cy="2185800"/>
          </a:xfrm>
          <a:prstGeom prst="rect">
            <a:avLst/>
          </a:prstGeom>
          <a:noFill/>
          <a:ln w="76200">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569857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Identification Table</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39" y="1962581"/>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Identification Table</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identification table provides a means of identifying true and false facts. This is particularly useful to identify or highlight misconceptions or opposing facts. It can be used as a step to writing a simple information text.</a:t>
              </a:r>
            </a:p>
          </p:txBody>
        </p:sp>
      </p:grpSp>
      <p:pic>
        <p:nvPicPr>
          <p:cNvPr id="4" name="Picture 3">
            <a:extLst>
              <a:ext uri="{FF2B5EF4-FFF2-40B4-BE49-F238E27FC236}">
                <a16:creationId xmlns:a16="http://schemas.microsoft.com/office/drawing/2014/main" id="{30B28206-501D-F1E8-F3B2-B0C76CC7E383}"/>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22887" t="1903" r="14681" b="32350"/>
          <a:stretch/>
        </p:blipFill>
        <p:spPr>
          <a:xfrm>
            <a:off x="3297438" y="2007929"/>
            <a:ext cx="4153688" cy="3059135"/>
          </a:xfrm>
          <a:prstGeom prst="rect">
            <a:avLst/>
          </a:prstGeom>
        </p:spPr>
      </p:pic>
      <p:sp>
        <p:nvSpPr>
          <p:cNvPr id="9" name="Rectangle 8">
            <a:extLst>
              <a:ext uri="{FF2B5EF4-FFF2-40B4-BE49-F238E27FC236}">
                <a16:creationId xmlns:a16="http://schemas.microsoft.com/office/drawing/2014/main" id="{89364442-B574-AAC9-9690-809062D0425E}"/>
              </a:ext>
            </a:extLst>
          </p:cNvPr>
          <p:cNvSpPr/>
          <p:nvPr/>
        </p:nvSpPr>
        <p:spPr>
          <a:xfrm>
            <a:off x="3462131" y="2083914"/>
            <a:ext cx="3874584" cy="322730"/>
          </a:xfrm>
          <a:prstGeom prst="rect">
            <a:avLst/>
          </a:prstGeom>
          <a:solidFill>
            <a:schemeClr val="bg1"/>
          </a:solidFill>
          <a:ln w="76200">
            <a:solidFill>
              <a:srgbClr val="01075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srgbClr val="031B5B"/>
                </a:solidFill>
                <a:effectLst/>
                <a:uLnTx/>
                <a:uFillTx/>
                <a:latin typeface="Aptos" panose="02110004020202020204"/>
                <a:ea typeface="+mn-ea"/>
                <a:cs typeface="+mn-cs"/>
              </a:rPr>
              <a:t>Colour all 9 Jewish beliefs in the table below in green</a:t>
            </a:r>
            <a:endParaRPr kumimoji="0" lang="en-GB" sz="12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TextBox 9">
            <a:extLst>
              <a:ext uri="{FF2B5EF4-FFF2-40B4-BE49-F238E27FC236}">
                <a16:creationId xmlns:a16="http://schemas.microsoft.com/office/drawing/2014/main" id="{C1FE2D15-3E21-0A41-23A3-A314F5E9501F}"/>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Hexagonal Thinking</a:t>
            </a:r>
          </a:p>
        </p:txBody>
      </p:sp>
      <p:sp>
        <p:nvSpPr>
          <p:cNvPr id="11" name="Arrow: Chevron 10">
            <a:extLst>
              <a:ext uri="{FF2B5EF4-FFF2-40B4-BE49-F238E27FC236}">
                <a16:creationId xmlns:a16="http://schemas.microsoft.com/office/drawing/2014/main" id="{C61119FE-E16F-4CEA-302E-AC028FC78D78}"/>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 name="Rectangle 12">
            <a:extLst>
              <a:ext uri="{FF2B5EF4-FFF2-40B4-BE49-F238E27FC236}">
                <a16:creationId xmlns:a16="http://schemas.microsoft.com/office/drawing/2014/main" id="{8F665A4E-0F58-F15C-33AA-5FF7D3257789}"/>
              </a:ext>
            </a:extLst>
          </p:cNvPr>
          <p:cNvSpPr/>
          <p:nvPr/>
        </p:nvSpPr>
        <p:spPr>
          <a:xfrm>
            <a:off x="3459819" y="2083914"/>
            <a:ext cx="3874584" cy="2983150"/>
          </a:xfrm>
          <a:prstGeom prst="rect">
            <a:avLst/>
          </a:prstGeom>
          <a:noFill/>
          <a:ln w="76200">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577709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Hexagonal Thinking</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39" y="1962581"/>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Hexagonal Thinking</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six-sided hexagons enable pupils to explore key concepts and make connections. They can either be presented with the concepts already identified and the touch points already in place to explore the link, the concepts identified but the children decide what links to what, or a blank hexagons which the children fill. </a:t>
              </a:r>
            </a:p>
          </p:txBody>
        </p:sp>
      </p:grpSp>
      <p:pic>
        <p:nvPicPr>
          <p:cNvPr id="5" name="Picture 4">
            <a:extLst>
              <a:ext uri="{FF2B5EF4-FFF2-40B4-BE49-F238E27FC236}">
                <a16:creationId xmlns:a16="http://schemas.microsoft.com/office/drawing/2014/main" id="{B995D568-1F83-2C89-573B-28D2E6B540CE}"/>
              </a:ext>
            </a:extLst>
          </p:cNvPr>
          <p:cNvPicPr>
            <a:picLocks noChangeAspect="1"/>
          </p:cNvPicPr>
          <p:nvPr/>
        </p:nvPicPr>
        <p:blipFill>
          <a:blip r:embed="rId4">
            <a:duotone>
              <a:schemeClr val="accent1">
                <a:shade val="45000"/>
                <a:satMod val="135000"/>
              </a:schemeClr>
              <a:prstClr val="white"/>
            </a:duotone>
          </a:blip>
          <a:stretch>
            <a:fillRect/>
          </a:stretch>
        </p:blipFill>
        <p:spPr>
          <a:xfrm>
            <a:off x="3306294" y="2077516"/>
            <a:ext cx="4033621" cy="2919068"/>
          </a:xfrm>
          <a:prstGeom prst="rect">
            <a:avLst/>
          </a:prstGeom>
        </p:spPr>
      </p:pic>
      <p:sp>
        <p:nvSpPr>
          <p:cNvPr id="6" name="TextBox 5">
            <a:extLst>
              <a:ext uri="{FF2B5EF4-FFF2-40B4-BE49-F238E27FC236}">
                <a16:creationId xmlns:a16="http://schemas.microsoft.com/office/drawing/2014/main" id="{DF831E98-5F34-5AB0-B336-19CC4F9CF01C}"/>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Factor Pairs</a:t>
            </a:r>
          </a:p>
        </p:txBody>
      </p:sp>
      <p:sp>
        <p:nvSpPr>
          <p:cNvPr id="9" name="Arrow: Chevron 8">
            <a:extLst>
              <a:ext uri="{FF2B5EF4-FFF2-40B4-BE49-F238E27FC236}">
                <a16:creationId xmlns:a16="http://schemas.microsoft.com/office/drawing/2014/main" id="{39AB98C7-9BFA-F38E-5B4B-FD90CEDA3B9E}"/>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58823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Factor Pairs</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39" y="1962581"/>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Hexagonal Thinking</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Similar to Hexagonal Thinking, Factor Pairs gives pupils a range of substantive aspects and invites them to pair these with a view to explaining the links.</a:t>
              </a:r>
            </a:p>
          </p:txBody>
        </p:sp>
      </p:grpSp>
      <p:pic>
        <p:nvPicPr>
          <p:cNvPr id="4" name="Picture 3">
            <a:extLst>
              <a:ext uri="{FF2B5EF4-FFF2-40B4-BE49-F238E27FC236}">
                <a16:creationId xmlns:a16="http://schemas.microsoft.com/office/drawing/2014/main" id="{11407760-6BB0-BECC-933B-9FDE72556C0F}"/>
              </a:ext>
            </a:extLst>
          </p:cNvPr>
          <p:cNvPicPr>
            <a:picLocks noChangeAspect="1"/>
          </p:cNvPicPr>
          <p:nvPr/>
        </p:nvPicPr>
        <p:blipFill>
          <a:blip r:embed="rId4">
            <a:duotone>
              <a:schemeClr val="accent1">
                <a:shade val="45000"/>
                <a:satMod val="135000"/>
              </a:schemeClr>
              <a:prstClr val="white"/>
            </a:duotone>
          </a:blip>
          <a:stretch>
            <a:fillRect/>
          </a:stretch>
        </p:blipFill>
        <p:spPr>
          <a:xfrm>
            <a:off x="3609922" y="2028088"/>
            <a:ext cx="3883078" cy="2986984"/>
          </a:xfrm>
          <a:prstGeom prst="rect">
            <a:avLst/>
          </a:prstGeom>
        </p:spPr>
      </p:pic>
      <p:sp>
        <p:nvSpPr>
          <p:cNvPr id="6" name="TextBox 5">
            <a:extLst>
              <a:ext uri="{FF2B5EF4-FFF2-40B4-BE49-F238E27FC236}">
                <a16:creationId xmlns:a16="http://schemas.microsoft.com/office/drawing/2014/main" id="{F4EF3182-9A48-C0C4-B412-8F61CAFA9D0B}"/>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Think &amp; Link</a:t>
            </a:r>
          </a:p>
        </p:txBody>
      </p:sp>
      <p:sp>
        <p:nvSpPr>
          <p:cNvPr id="8" name="Arrow: Chevron 7">
            <a:extLst>
              <a:ext uri="{FF2B5EF4-FFF2-40B4-BE49-F238E27FC236}">
                <a16:creationId xmlns:a16="http://schemas.microsoft.com/office/drawing/2014/main" id="{82820646-926F-5221-18C1-7DD7F49CF93E}"/>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1042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Think &amp; Link</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39" y="1962581"/>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Think &amp; Link</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This activity is initially a retrieval task where children recall what they know about elements of a topic or subject before then considering the links between in a final paragraph.</a:t>
              </a:r>
            </a:p>
          </p:txBody>
        </p:sp>
      </p:grpSp>
      <p:pic>
        <p:nvPicPr>
          <p:cNvPr id="4" name="Picture 3">
            <a:extLst>
              <a:ext uri="{FF2B5EF4-FFF2-40B4-BE49-F238E27FC236}">
                <a16:creationId xmlns:a16="http://schemas.microsoft.com/office/drawing/2014/main" id="{FDA5094E-B03A-4C6B-C78B-E845B0FC8953}"/>
              </a:ext>
            </a:extLst>
          </p:cNvPr>
          <p:cNvPicPr>
            <a:picLocks noChangeAspect="1"/>
          </p:cNvPicPr>
          <p:nvPr/>
        </p:nvPicPr>
        <p:blipFill>
          <a:blip r:embed="rId4">
            <a:clrChange>
              <a:clrFrom>
                <a:srgbClr val="FFFFFF"/>
              </a:clrFrom>
              <a:clrTo>
                <a:srgbClr val="FFFFFF">
                  <a:alpha val="0"/>
                </a:srgbClr>
              </a:clrTo>
            </a:clrChange>
            <a:duotone>
              <a:schemeClr val="accent1">
                <a:shade val="45000"/>
                <a:satMod val="135000"/>
              </a:schemeClr>
              <a:prstClr val="white"/>
            </a:duotone>
          </a:blip>
          <a:stretch>
            <a:fillRect/>
          </a:stretch>
        </p:blipFill>
        <p:spPr>
          <a:xfrm>
            <a:off x="3459710" y="2015730"/>
            <a:ext cx="4015120" cy="3117194"/>
          </a:xfrm>
          <a:prstGeom prst="rect">
            <a:avLst/>
          </a:prstGeom>
        </p:spPr>
      </p:pic>
      <p:sp>
        <p:nvSpPr>
          <p:cNvPr id="3" name="TextBox 2">
            <a:extLst>
              <a:ext uri="{FF2B5EF4-FFF2-40B4-BE49-F238E27FC236}">
                <a16:creationId xmlns:a16="http://schemas.microsoft.com/office/drawing/2014/main" id="{12120D6D-FDD6-1A53-E2FB-B26204107AA4}"/>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Kernel Sentences</a:t>
            </a:r>
          </a:p>
        </p:txBody>
      </p:sp>
      <p:sp>
        <p:nvSpPr>
          <p:cNvPr id="5" name="Arrow: Chevron 4">
            <a:extLst>
              <a:ext uri="{FF2B5EF4-FFF2-40B4-BE49-F238E27FC236}">
                <a16:creationId xmlns:a16="http://schemas.microsoft.com/office/drawing/2014/main" id="{785B8785-002F-7E5C-D159-75EE66B17E68}"/>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513161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Kernel Sentences</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39" y="1962581"/>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Kernel Sentences</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Kernel sentences act as a springboard for the connections that can be made within a concept or between multiple concepts. They allow teachers to focus on specific areas of learning so that they can be drawn to a pupil’s attention. Thought can then be stretched or deepened.</a:t>
              </a:r>
            </a:p>
          </p:txBody>
        </p:sp>
      </p:grpSp>
      <p:pic>
        <p:nvPicPr>
          <p:cNvPr id="8" name="Picture 7">
            <a:extLst>
              <a:ext uri="{FF2B5EF4-FFF2-40B4-BE49-F238E27FC236}">
                <a16:creationId xmlns:a16="http://schemas.microsoft.com/office/drawing/2014/main" id="{50537503-89DB-FD04-4E57-20B43640ADCC}"/>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16577" t="3785" r="8485" b="32409"/>
          <a:stretch/>
        </p:blipFill>
        <p:spPr>
          <a:xfrm>
            <a:off x="3126259" y="2053792"/>
            <a:ext cx="4896670" cy="2989131"/>
          </a:xfrm>
          <a:prstGeom prst="rect">
            <a:avLst/>
          </a:prstGeom>
        </p:spPr>
      </p:pic>
      <p:sp>
        <p:nvSpPr>
          <p:cNvPr id="13" name="Rectangle 12">
            <a:extLst>
              <a:ext uri="{FF2B5EF4-FFF2-40B4-BE49-F238E27FC236}">
                <a16:creationId xmlns:a16="http://schemas.microsoft.com/office/drawing/2014/main" id="{2197061A-A9B6-A680-C959-215270BD0D42}"/>
              </a:ext>
            </a:extLst>
          </p:cNvPr>
          <p:cNvSpPr/>
          <p:nvPr/>
        </p:nvSpPr>
        <p:spPr>
          <a:xfrm>
            <a:off x="3329492" y="2119256"/>
            <a:ext cx="1796527" cy="860612"/>
          </a:xfrm>
          <a:prstGeom prst="rect">
            <a:avLst/>
          </a:prstGeom>
          <a:solidFill>
            <a:schemeClr val="bg1"/>
          </a:solidFill>
          <a:ln w="76200">
            <a:solidFill>
              <a:srgbClr val="01075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31B5B"/>
                </a:solidFill>
                <a:effectLst/>
                <a:uLnTx/>
                <a:uFillTx/>
                <a:latin typeface="Aptos" panose="02110004020202020204"/>
                <a:ea typeface="+mn-ea"/>
                <a:cs typeface="+mn-cs"/>
              </a:rPr>
              <a:t>Jewish people believe that God forgives sins</a:t>
            </a: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5" name="Rectangle 14">
            <a:extLst>
              <a:ext uri="{FF2B5EF4-FFF2-40B4-BE49-F238E27FC236}">
                <a16:creationId xmlns:a16="http://schemas.microsoft.com/office/drawing/2014/main" id="{BA757DEF-84E7-48DF-AC6F-E6FA8718E264}"/>
              </a:ext>
            </a:extLst>
          </p:cNvPr>
          <p:cNvSpPr/>
          <p:nvPr/>
        </p:nvSpPr>
        <p:spPr>
          <a:xfrm>
            <a:off x="3324971" y="3095647"/>
            <a:ext cx="1796527" cy="860612"/>
          </a:xfrm>
          <a:prstGeom prst="rect">
            <a:avLst/>
          </a:prstGeom>
          <a:solidFill>
            <a:schemeClr val="bg1"/>
          </a:solidFill>
          <a:ln w="76200">
            <a:solidFill>
              <a:srgbClr val="01075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31B5B"/>
                </a:solidFill>
                <a:effectLst/>
                <a:uLnTx/>
                <a:uFillTx/>
                <a:latin typeface="Aptos" panose="02110004020202020204"/>
                <a:ea typeface="+mn-ea"/>
                <a:cs typeface="+mn-cs"/>
              </a:rPr>
              <a:t>Jewish people believe that God made the universe</a:t>
            </a: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7" name="Rectangle 16">
            <a:extLst>
              <a:ext uri="{FF2B5EF4-FFF2-40B4-BE49-F238E27FC236}">
                <a16:creationId xmlns:a16="http://schemas.microsoft.com/office/drawing/2014/main" id="{1433E459-D536-3C00-FEC1-B536EBA0BB2A}"/>
              </a:ext>
            </a:extLst>
          </p:cNvPr>
          <p:cNvSpPr/>
          <p:nvPr/>
        </p:nvSpPr>
        <p:spPr>
          <a:xfrm>
            <a:off x="3324971" y="4069285"/>
            <a:ext cx="1796527" cy="860612"/>
          </a:xfrm>
          <a:prstGeom prst="rect">
            <a:avLst/>
          </a:prstGeom>
          <a:solidFill>
            <a:schemeClr val="bg1"/>
          </a:solidFill>
          <a:ln w="76200">
            <a:solidFill>
              <a:srgbClr val="01075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31B5B"/>
                </a:solidFill>
                <a:effectLst/>
                <a:uLnTx/>
                <a:uFillTx/>
                <a:latin typeface="Aptos" panose="02110004020202020204"/>
                <a:ea typeface="+mn-ea"/>
                <a:cs typeface="+mn-cs"/>
              </a:rPr>
              <a:t>Jewish people believe that God has spoken to humans</a:t>
            </a: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9" name="Rectangle 18">
            <a:extLst>
              <a:ext uri="{FF2B5EF4-FFF2-40B4-BE49-F238E27FC236}">
                <a16:creationId xmlns:a16="http://schemas.microsoft.com/office/drawing/2014/main" id="{75EC4143-D75C-51BC-4261-B96EEA234130}"/>
              </a:ext>
            </a:extLst>
          </p:cNvPr>
          <p:cNvSpPr/>
          <p:nvPr/>
        </p:nvSpPr>
        <p:spPr>
          <a:xfrm>
            <a:off x="5181940" y="2307515"/>
            <a:ext cx="643326" cy="216945"/>
          </a:xfrm>
          <a:prstGeom prst="rect">
            <a:avLst/>
          </a:prstGeom>
          <a:solidFill>
            <a:schemeClr val="bg1"/>
          </a:soli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srgbClr val="031B5B"/>
                </a:solidFill>
                <a:effectLst/>
                <a:uLnTx/>
                <a:uFillTx/>
                <a:latin typeface="Aptos" panose="02110004020202020204"/>
                <a:ea typeface="+mn-ea"/>
                <a:cs typeface="+mn-cs"/>
              </a:rPr>
              <a:t>although</a:t>
            </a:r>
            <a:endParaRPr kumimoji="0" lang="en-GB" sz="105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Rectangle 19">
            <a:extLst>
              <a:ext uri="{FF2B5EF4-FFF2-40B4-BE49-F238E27FC236}">
                <a16:creationId xmlns:a16="http://schemas.microsoft.com/office/drawing/2014/main" id="{AEF00E4A-276C-C822-6A7E-694289D12A5A}"/>
              </a:ext>
            </a:extLst>
          </p:cNvPr>
          <p:cNvSpPr/>
          <p:nvPr/>
        </p:nvSpPr>
        <p:spPr>
          <a:xfrm>
            <a:off x="5181940" y="3265976"/>
            <a:ext cx="643326" cy="216945"/>
          </a:xfrm>
          <a:prstGeom prst="rect">
            <a:avLst/>
          </a:prstGeom>
          <a:solidFill>
            <a:schemeClr val="bg1"/>
          </a:soli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srgbClr val="031B5B"/>
                </a:solidFill>
                <a:effectLst/>
                <a:uLnTx/>
                <a:uFillTx/>
                <a:latin typeface="Aptos" panose="02110004020202020204"/>
                <a:ea typeface="+mn-ea"/>
                <a:cs typeface="+mn-cs"/>
              </a:rPr>
              <a:t>because</a:t>
            </a:r>
            <a:endParaRPr kumimoji="0" lang="en-GB" sz="105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1" name="Rectangle 20">
            <a:extLst>
              <a:ext uri="{FF2B5EF4-FFF2-40B4-BE49-F238E27FC236}">
                <a16:creationId xmlns:a16="http://schemas.microsoft.com/office/drawing/2014/main" id="{2311782F-2025-7940-2C7D-69C2F9C9780F}"/>
              </a:ext>
            </a:extLst>
          </p:cNvPr>
          <p:cNvSpPr/>
          <p:nvPr/>
        </p:nvSpPr>
        <p:spPr>
          <a:xfrm>
            <a:off x="5179729" y="4235195"/>
            <a:ext cx="643326" cy="216945"/>
          </a:xfrm>
          <a:prstGeom prst="rect">
            <a:avLst/>
          </a:prstGeom>
          <a:solidFill>
            <a:schemeClr val="bg1"/>
          </a:soli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srgbClr val="031B5B"/>
                </a:solidFill>
                <a:effectLst/>
                <a:uLnTx/>
                <a:uFillTx/>
                <a:latin typeface="Aptos" panose="02110004020202020204"/>
                <a:ea typeface="+mn-ea"/>
                <a:cs typeface="+mn-cs"/>
              </a:rPr>
              <a:t>which</a:t>
            </a:r>
            <a:endParaRPr kumimoji="0" lang="en-GB" sz="105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2" name="Rectangle 21">
            <a:extLst>
              <a:ext uri="{FF2B5EF4-FFF2-40B4-BE49-F238E27FC236}">
                <a16:creationId xmlns:a16="http://schemas.microsoft.com/office/drawing/2014/main" id="{CF00C54B-7E0E-E5AC-B6DE-CC72F52B4C50}"/>
              </a:ext>
            </a:extLst>
          </p:cNvPr>
          <p:cNvSpPr/>
          <p:nvPr/>
        </p:nvSpPr>
        <p:spPr>
          <a:xfrm>
            <a:off x="5179729" y="4504276"/>
            <a:ext cx="643326" cy="216945"/>
          </a:xfrm>
          <a:prstGeom prst="rect">
            <a:avLst/>
          </a:prstGeom>
          <a:solidFill>
            <a:schemeClr val="bg1"/>
          </a:soli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srgbClr val="031B5B"/>
                </a:solidFill>
                <a:effectLst/>
                <a:uLnTx/>
                <a:uFillTx/>
                <a:latin typeface="Aptos" panose="02110004020202020204"/>
                <a:ea typeface="+mn-ea"/>
                <a:cs typeface="+mn-cs"/>
              </a:rPr>
              <a:t>shows</a:t>
            </a:r>
            <a:endParaRPr kumimoji="0" lang="en-GB" sz="105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3" name="TextBox 22">
            <a:extLst>
              <a:ext uri="{FF2B5EF4-FFF2-40B4-BE49-F238E27FC236}">
                <a16:creationId xmlns:a16="http://schemas.microsoft.com/office/drawing/2014/main" id="{6F21B647-FA04-0929-6980-A1F9EA44D3CA}"/>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Bridge Map</a:t>
            </a:r>
          </a:p>
        </p:txBody>
      </p:sp>
      <p:sp>
        <p:nvSpPr>
          <p:cNvPr id="24" name="Arrow: Chevron 23">
            <a:extLst>
              <a:ext uri="{FF2B5EF4-FFF2-40B4-BE49-F238E27FC236}">
                <a16:creationId xmlns:a16="http://schemas.microsoft.com/office/drawing/2014/main" id="{512E7F60-1E75-9CFC-0160-E4BBB42E57F4}"/>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533230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Bridge Map</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45" y="1963436"/>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Bridge Map</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Bridge Map allows children to see close associations or develop specific lines of thinking. Teachers can adapt the bridges so that pupils are led to consider the consequences or connections within a concept.</a:t>
              </a:r>
            </a:p>
          </p:txBody>
        </p:sp>
      </p:grpSp>
      <p:pic>
        <p:nvPicPr>
          <p:cNvPr id="10" name="Picture 9">
            <a:extLst>
              <a:ext uri="{FF2B5EF4-FFF2-40B4-BE49-F238E27FC236}">
                <a16:creationId xmlns:a16="http://schemas.microsoft.com/office/drawing/2014/main" id="{E351549A-A863-0410-0239-4153BE39CB1B}"/>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38475" t="5905" r="32507" b="31480"/>
          <a:stretch/>
        </p:blipFill>
        <p:spPr>
          <a:xfrm>
            <a:off x="4644686" y="2054667"/>
            <a:ext cx="1850342" cy="2920745"/>
          </a:xfrm>
          <a:prstGeom prst="rect">
            <a:avLst/>
          </a:prstGeom>
        </p:spPr>
      </p:pic>
      <p:sp>
        <p:nvSpPr>
          <p:cNvPr id="3" name="TextBox 2">
            <a:extLst>
              <a:ext uri="{FF2B5EF4-FFF2-40B4-BE49-F238E27FC236}">
                <a16:creationId xmlns:a16="http://schemas.microsoft.com/office/drawing/2014/main" id="{2D2228BC-B039-229F-216A-C5D838D50EF3}"/>
              </a:ext>
            </a:extLst>
          </p:cNvPr>
          <p:cNvSpPr txBox="1"/>
          <p:nvPr/>
        </p:nvSpPr>
        <p:spPr>
          <a:xfrm>
            <a:off x="4825578" y="2124635"/>
            <a:ext cx="1395326" cy="430887"/>
          </a:xfrm>
          <a:prstGeom prst="rect">
            <a:avLst/>
          </a:prstGeom>
          <a:solidFill>
            <a:schemeClr val="bg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srgbClr val="031B5B"/>
                </a:solidFill>
                <a:effectLst/>
                <a:uLnTx/>
                <a:uFillTx/>
                <a:latin typeface="Aptos" panose="02110004020202020204"/>
                <a:ea typeface="+mn-ea"/>
                <a:cs typeface="+mn-cs"/>
              </a:rPr>
              <a:t>In the story of the Exodus, God</a:t>
            </a:r>
          </a:p>
        </p:txBody>
      </p:sp>
      <p:sp>
        <p:nvSpPr>
          <p:cNvPr id="4" name="TextBox 3">
            <a:extLst>
              <a:ext uri="{FF2B5EF4-FFF2-40B4-BE49-F238E27FC236}">
                <a16:creationId xmlns:a16="http://schemas.microsoft.com/office/drawing/2014/main" id="{5ECB1D34-6A41-2736-9A65-6F38AB738D5E}"/>
              </a:ext>
            </a:extLst>
          </p:cNvPr>
          <p:cNvSpPr txBox="1"/>
          <p:nvPr/>
        </p:nvSpPr>
        <p:spPr>
          <a:xfrm>
            <a:off x="4825578" y="3171401"/>
            <a:ext cx="1395326" cy="430887"/>
          </a:xfrm>
          <a:prstGeom prst="rect">
            <a:avLst/>
          </a:prstGeom>
          <a:solidFill>
            <a:schemeClr val="bg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srgbClr val="031B5B"/>
                </a:solidFill>
                <a:effectLst/>
                <a:uLnTx/>
                <a:uFillTx/>
                <a:latin typeface="Aptos" panose="02110004020202020204"/>
                <a:ea typeface="+mn-ea"/>
                <a:cs typeface="+mn-cs"/>
              </a:rPr>
              <a:t>so Jewish people believe that God is</a:t>
            </a:r>
          </a:p>
        </p:txBody>
      </p:sp>
      <p:sp>
        <p:nvSpPr>
          <p:cNvPr id="5" name="TextBox 4">
            <a:extLst>
              <a:ext uri="{FF2B5EF4-FFF2-40B4-BE49-F238E27FC236}">
                <a16:creationId xmlns:a16="http://schemas.microsoft.com/office/drawing/2014/main" id="{9CBD9AF2-01DB-97A3-063C-B07857A439B8}"/>
              </a:ext>
            </a:extLst>
          </p:cNvPr>
          <p:cNvSpPr txBox="1"/>
          <p:nvPr/>
        </p:nvSpPr>
        <p:spPr>
          <a:xfrm>
            <a:off x="4825578" y="4218167"/>
            <a:ext cx="1395326" cy="430887"/>
          </a:xfrm>
          <a:prstGeom prst="rect">
            <a:avLst/>
          </a:prstGeom>
          <a:solidFill>
            <a:schemeClr val="bg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srgbClr val="031B5B"/>
                </a:solidFill>
                <a:effectLst/>
                <a:uLnTx/>
                <a:uFillTx/>
                <a:latin typeface="Aptos" panose="02110004020202020204"/>
                <a:ea typeface="+mn-ea"/>
                <a:cs typeface="+mn-cs"/>
              </a:rPr>
              <a:t>Today a Jewish person might say</a:t>
            </a:r>
          </a:p>
        </p:txBody>
      </p:sp>
      <p:sp>
        <p:nvSpPr>
          <p:cNvPr id="11" name="TextBox 10">
            <a:extLst>
              <a:ext uri="{FF2B5EF4-FFF2-40B4-BE49-F238E27FC236}">
                <a16:creationId xmlns:a16="http://schemas.microsoft.com/office/drawing/2014/main" id="{9DB01553-171C-787E-4359-4E0E29282067}"/>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Fishbone Diagram</a:t>
            </a:r>
          </a:p>
        </p:txBody>
      </p:sp>
      <p:sp>
        <p:nvSpPr>
          <p:cNvPr id="13" name="Arrow: Chevron 12">
            <a:extLst>
              <a:ext uri="{FF2B5EF4-FFF2-40B4-BE49-F238E27FC236}">
                <a16:creationId xmlns:a16="http://schemas.microsoft.com/office/drawing/2014/main" id="{6D1FE225-B139-8CCA-4C9C-933CD915D84D}"/>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66267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Fishbone Diagram</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45" y="1963436"/>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Fishbone Diagram</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Fishbone Diagram is an analytical tool for investigating complex problems which have multiple components. It can be used both as a tool to breakdown a specific concept or as a means to build up a pupil’s non-hierarchical understanding of a concept. </a:t>
              </a:r>
            </a:p>
          </p:txBody>
        </p:sp>
      </p:grpSp>
      <p:pic>
        <p:nvPicPr>
          <p:cNvPr id="9" name="Picture 8">
            <a:extLst>
              <a:ext uri="{FF2B5EF4-FFF2-40B4-BE49-F238E27FC236}">
                <a16:creationId xmlns:a16="http://schemas.microsoft.com/office/drawing/2014/main" id="{9ADDDD44-52F7-34DF-2D71-68EB70BB8812}"/>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10174" t="3800" r="4247" b="34696"/>
          <a:stretch/>
        </p:blipFill>
        <p:spPr>
          <a:xfrm>
            <a:off x="2817158" y="2052691"/>
            <a:ext cx="5536221" cy="2911289"/>
          </a:xfrm>
          <a:prstGeom prst="rect">
            <a:avLst/>
          </a:prstGeom>
        </p:spPr>
      </p:pic>
      <p:sp>
        <p:nvSpPr>
          <p:cNvPr id="11" name="TextBox 10">
            <a:extLst>
              <a:ext uri="{FF2B5EF4-FFF2-40B4-BE49-F238E27FC236}">
                <a16:creationId xmlns:a16="http://schemas.microsoft.com/office/drawing/2014/main" id="{29CAD17F-FD09-2976-9136-6F0951BA7DFF}"/>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Conversation Starter</a:t>
            </a:r>
          </a:p>
        </p:txBody>
      </p:sp>
      <p:sp>
        <p:nvSpPr>
          <p:cNvPr id="13" name="Arrow: Chevron 12">
            <a:extLst>
              <a:ext uri="{FF2B5EF4-FFF2-40B4-BE49-F238E27FC236}">
                <a16:creationId xmlns:a16="http://schemas.microsoft.com/office/drawing/2014/main" id="{D3C074D4-B631-C1F7-9C95-397BB33E25FA}"/>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364884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Conversation Starter</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45" y="1963436"/>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Conversation Starter</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Conversation Starter allows teachers to engage their pupils in dialogue in a number of ways. Children could be given one perspective and asked to complete the opposing voice or could consider an event from multiple perspectives and complete all voices themselves.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31B5B"/>
                </a:solidFill>
                <a:effectLst/>
                <a:uLnTx/>
                <a:uFillTx/>
                <a:latin typeface="Aptos" panose="02110004020202020204"/>
                <a:ea typeface="+mn-ea"/>
                <a:cs typeface="+mn-cs"/>
              </a:endParaRPr>
            </a:p>
          </p:txBody>
        </p:sp>
      </p:grpSp>
      <p:pic>
        <p:nvPicPr>
          <p:cNvPr id="8" name="Picture 7">
            <a:extLst>
              <a:ext uri="{FF2B5EF4-FFF2-40B4-BE49-F238E27FC236}">
                <a16:creationId xmlns:a16="http://schemas.microsoft.com/office/drawing/2014/main" id="{F83CD64A-FC19-1B7C-C848-F4891B85409F}"/>
              </a:ext>
            </a:extLst>
          </p:cNvPr>
          <p:cNvPicPr>
            <a:picLocks noChangeAspect="1"/>
          </p:cNvPicPr>
          <p:nvPr/>
        </p:nvPicPr>
        <p:blipFill rotWithShape="1">
          <a:blip r:embed="rId4"/>
          <a:srcRect l="12099" t="3681" r="3702" b="34893"/>
          <a:stretch/>
        </p:blipFill>
        <p:spPr>
          <a:xfrm>
            <a:off x="2387600" y="2099532"/>
            <a:ext cx="5765800" cy="2914932"/>
          </a:xfrm>
          <a:prstGeom prst="rect">
            <a:avLst/>
          </a:prstGeom>
        </p:spPr>
      </p:pic>
      <p:sp>
        <p:nvSpPr>
          <p:cNvPr id="5" name="TextBox 4">
            <a:extLst>
              <a:ext uri="{FF2B5EF4-FFF2-40B4-BE49-F238E27FC236}">
                <a16:creationId xmlns:a16="http://schemas.microsoft.com/office/drawing/2014/main" id="{0864CDC2-3C57-D53E-C606-816228A79F26}"/>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Diamond Nine</a:t>
            </a:r>
          </a:p>
        </p:txBody>
      </p:sp>
      <p:sp>
        <p:nvSpPr>
          <p:cNvPr id="6" name="Arrow: Chevron 5">
            <a:extLst>
              <a:ext uri="{FF2B5EF4-FFF2-40B4-BE49-F238E27FC236}">
                <a16:creationId xmlns:a16="http://schemas.microsoft.com/office/drawing/2014/main" id="{20F603E6-0850-95FA-79C2-C7270382F541}"/>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1958077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Diamond Nine</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45" y="1963436"/>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Diamond Nine</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Diamond Nine is a task for ranking or prioritising ideas, viewpoints or information. By sorting these, pupils can reflect on the substantive knowledge they have gained. Additionally, the task can allow people to consider their own views and the views of others.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31B5B"/>
                </a:solidFill>
                <a:effectLst/>
                <a:uLnTx/>
                <a:uFillTx/>
                <a:latin typeface="Aptos" panose="02110004020202020204"/>
                <a:ea typeface="+mn-ea"/>
                <a:cs typeface="+mn-cs"/>
              </a:endParaRPr>
            </a:p>
          </p:txBody>
        </p:sp>
      </p:grpSp>
      <p:pic>
        <p:nvPicPr>
          <p:cNvPr id="4" name="Picture 3">
            <a:extLst>
              <a:ext uri="{FF2B5EF4-FFF2-40B4-BE49-F238E27FC236}">
                <a16:creationId xmlns:a16="http://schemas.microsoft.com/office/drawing/2014/main" id="{CC0973C3-6ECE-B471-8761-B341A3E3AB0D}"/>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29707" t="4405" r="26007" b="32374"/>
          <a:stretch/>
        </p:blipFill>
        <p:spPr>
          <a:xfrm>
            <a:off x="4067403" y="2028087"/>
            <a:ext cx="2841397" cy="3021803"/>
          </a:xfrm>
          <a:prstGeom prst="rect">
            <a:avLst/>
          </a:prstGeom>
        </p:spPr>
      </p:pic>
      <p:sp>
        <p:nvSpPr>
          <p:cNvPr id="6" name="TextBox 5">
            <a:extLst>
              <a:ext uri="{FF2B5EF4-FFF2-40B4-BE49-F238E27FC236}">
                <a16:creationId xmlns:a16="http://schemas.microsoft.com/office/drawing/2014/main" id="{6DE46078-FB66-5B9C-29D0-A83B3D03CD40}"/>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Three Heads</a:t>
            </a:r>
          </a:p>
        </p:txBody>
      </p:sp>
      <p:sp>
        <p:nvSpPr>
          <p:cNvPr id="9" name="Arrow: Chevron 8">
            <a:extLst>
              <a:ext uri="{FF2B5EF4-FFF2-40B4-BE49-F238E27FC236}">
                <a16:creationId xmlns:a16="http://schemas.microsoft.com/office/drawing/2014/main" id="{9FA6BA6E-830F-64B0-2806-F64C969536BE}"/>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298180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Three Heads</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45" y="1963436"/>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Three Heads</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Three Heads task can be used as a form of concept cartoon. By giving one statement to each head, pupils can be drawn into explaining which statements they agree or disagree with and why. Additionally, it gives children the opportunity to explain who might have these opinions or to identify any misconceptions.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31B5B"/>
                </a:solidFill>
                <a:effectLst/>
                <a:uLnTx/>
                <a:uFillTx/>
                <a:latin typeface="Aptos" panose="02110004020202020204"/>
                <a:ea typeface="+mn-ea"/>
                <a:cs typeface="+mn-cs"/>
              </a:endParaRPr>
            </a:p>
          </p:txBody>
        </p:sp>
      </p:grpSp>
      <p:pic>
        <p:nvPicPr>
          <p:cNvPr id="5" name="Picture 4">
            <a:extLst>
              <a:ext uri="{FF2B5EF4-FFF2-40B4-BE49-F238E27FC236}">
                <a16:creationId xmlns:a16="http://schemas.microsoft.com/office/drawing/2014/main" id="{9082D3FA-6472-5D4B-A52A-E0694BE2C624}"/>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10639" t="11691" r="2381" b="41413"/>
          <a:stretch/>
        </p:blipFill>
        <p:spPr>
          <a:xfrm>
            <a:off x="1972321" y="2320205"/>
            <a:ext cx="6960489" cy="2640388"/>
          </a:xfrm>
          <a:prstGeom prst="rect">
            <a:avLst/>
          </a:prstGeom>
        </p:spPr>
      </p:pic>
      <p:sp>
        <p:nvSpPr>
          <p:cNvPr id="8" name="TextBox 7">
            <a:extLst>
              <a:ext uri="{FF2B5EF4-FFF2-40B4-BE49-F238E27FC236}">
                <a16:creationId xmlns:a16="http://schemas.microsoft.com/office/drawing/2014/main" id="{150CFDDC-0D7C-BE33-EAA7-90DC78C7AB76}"/>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Focus Map</a:t>
            </a:r>
          </a:p>
        </p:txBody>
      </p:sp>
      <p:sp>
        <p:nvSpPr>
          <p:cNvPr id="9" name="Arrow: Chevron 8">
            <a:extLst>
              <a:ext uri="{FF2B5EF4-FFF2-40B4-BE49-F238E27FC236}">
                <a16:creationId xmlns:a16="http://schemas.microsoft.com/office/drawing/2014/main" id="{B9B983D0-A6EE-C1C2-47AC-FE0B3EC1C582}"/>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692475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Focus Map</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45" y="1963436"/>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Focus Map</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Focus Map enables teachers to draw their attention to specific elements within either a text or an image (a design feature of a product, an aspect of a historical artefact etc.). In doing so, relationships between evidence and inferences can be highlighted. Comparisons and connections can be highlighted for analysis or evaluation.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31B5B"/>
                </a:solidFill>
                <a:effectLst/>
                <a:uLnTx/>
                <a:uFillTx/>
                <a:latin typeface="Aptos" panose="02110004020202020204"/>
                <a:ea typeface="+mn-ea"/>
                <a:cs typeface="+mn-cs"/>
              </a:endParaRPr>
            </a:p>
          </p:txBody>
        </p:sp>
      </p:grpSp>
      <p:pic>
        <p:nvPicPr>
          <p:cNvPr id="6" name="Picture 5">
            <a:extLst>
              <a:ext uri="{FF2B5EF4-FFF2-40B4-BE49-F238E27FC236}">
                <a16:creationId xmlns:a16="http://schemas.microsoft.com/office/drawing/2014/main" id="{36C34349-6B6B-75F5-31AE-E2DE2F72B78B}"/>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15904" t="13300" r="7067" b="35982"/>
          <a:stretch/>
        </p:blipFill>
        <p:spPr>
          <a:xfrm>
            <a:off x="2286000" y="2028087"/>
            <a:ext cx="6241634" cy="3044232"/>
          </a:xfrm>
          <a:prstGeom prst="rect">
            <a:avLst/>
          </a:prstGeom>
        </p:spPr>
      </p:pic>
      <p:sp>
        <p:nvSpPr>
          <p:cNvPr id="8" name="TextBox 7">
            <a:extLst>
              <a:ext uri="{FF2B5EF4-FFF2-40B4-BE49-F238E27FC236}">
                <a16:creationId xmlns:a16="http://schemas.microsoft.com/office/drawing/2014/main" id="{F525328F-D948-1E1A-F4EA-D9B8B8933CEF}"/>
              </a:ext>
            </a:extLst>
          </p:cNvPr>
          <p:cNvSpPr txBox="1"/>
          <p:nvPr/>
        </p:nvSpPr>
        <p:spPr>
          <a:xfrm rot="16200000">
            <a:off x="9564264" y="4249306"/>
            <a:ext cx="44537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Decision Dilemma</a:t>
            </a:r>
          </a:p>
        </p:txBody>
      </p:sp>
      <p:sp>
        <p:nvSpPr>
          <p:cNvPr id="9" name="Arrow: Chevron 8">
            <a:extLst>
              <a:ext uri="{FF2B5EF4-FFF2-40B4-BE49-F238E27FC236}">
                <a16:creationId xmlns:a16="http://schemas.microsoft.com/office/drawing/2014/main" id="{8F29CB89-0650-8F98-38E9-9CCFE12CF562}"/>
              </a:ext>
            </a:extLst>
          </p:cNvPr>
          <p:cNvSpPr/>
          <p:nvPr/>
        </p:nvSpPr>
        <p:spPr>
          <a:xfrm>
            <a:off x="10989835" y="3630448"/>
            <a:ext cx="546100" cy="1560967"/>
          </a:xfrm>
          <a:prstGeom prst="chevron">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648688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2" name="TextBox 1">
            <a:extLst>
              <a:ext uri="{FF2B5EF4-FFF2-40B4-BE49-F238E27FC236}">
                <a16:creationId xmlns:a16="http://schemas.microsoft.com/office/drawing/2014/main" id="{FFCE43E3-37D4-CC8B-CECF-D826DA18A4E0}"/>
              </a:ext>
            </a:extLst>
          </p:cNvPr>
          <p:cNvSpPr txBox="1"/>
          <p:nvPr/>
        </p:nvSpPr>
        <p:spPr>
          <a:xfrm>
            <a:off x="461819" y="205559"/>
            <a:ext cx="1076550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Decision Dilemma</a:t>
            </a:r>
          </a:p>
        </p:txBody>
      </p:sp>
      <p:grpSp>
        <p:nvGrpSpPr>
          <p:cNvPr id="29" name="Group 28">
            <a:extLst>
              <a:ext uri="{FF2B5EF4-FFF2-40B4-BE49-F238E27FC236}">
                <a16:creationId xmlns:a16="http://schemas.microsoft.com/office/drawing/2014/main" id="{823D5347-D90F-65FB-BC3D-9D42143F938B}"/>
              </a:ext>
            </a:extLst>
          </p:cNvPr>
          <p:cNvGrpSpPr/>
          <p:nvPr/>
        </p:nvGrpSpPr>
        <p:grpSpPr>
          <a:xfrm>
            <a:off x="1169745" y="1963436"/>
            <a:ext cx="7898790" cy="4566511"/>
            <a:chOff x="4530801" y="2435085"/>
            <a:chExt cx="3858695" cy="2703445"/>
          </a:xfrm>
        </p:grpSpPr>
        <p:sp>
          <p:nvSpPr>
            <p:cNvPr id="33" name="Rectangle 32">
              <a:extLst>
                <a:ext uri="{FF2B5EF4-FFF2-40B4-BE49-F238E27FC236}">
                  <a16:creationId xmlns:a16="http://schemas.microsoft.com/office/drawing/2014/main" id="{9B95537C-3FD1-36B3-C326-6A49CFFA958B}"/>
                </a:ext>
              </a:extLst>
            </p:cNvPr>
            <p:cNvSpPr/>
            <p:nvPr/>
          </p:nvSpPr>
          <p:spPr>
            <a:xfrm>
              <a:off x="4533112" y="2435087"/>
              <a:ext cx="3856383" cy="2703443"/>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4" name="Rectangle 33">
              <a:extLst>
                <a:ext uri="{FF2B5EF4-FFF2-40B4-BE49-F238E27FC236}">
                  <a16:creationId xmlns:a16="http://schemas.microsoft.com/office/drawing/2014/main" id="{32D005F3-F627-771C-B2E2-3B66621F4BE7}"/>
                </a:ext>
              </a:extLst>
            </p:cNvPr>
            <p:cNvSpPr/>
            <p:nvPr/>
          </p:nvSpPr>
          <p:spPr>
            <a:xfrm rot="16200000">
              <a:off x="3324353" y="3641533"/>
              <a:ext cx="2703445" cy="290550"/>
            </a:xfrm>
            <a:prstGeom prst="rect">
              <a:avLst/>
            </a:prstGeom>
            <a:solidFill>
              <a:srgbClr val="01075D"/>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ptos" panose="02110004020202020204"/>
                  <a:ea typeface="+mn-ea"/>
                  <a:cs typeface="+mn-cs"/>
                </a:rPr>
                <a:t>Decision Dilemma</a:t>
              </a:r>
            </a:p>
          </p:txBody>
        </p:sp>
        <p:sp>
          <p:nvSpPr>
            <p:cNvPr id="35" name="Rectangle 34">
              <a:extLst>
                <a:ext uri="{FF2B5EF4-FFF2-40B4-BE49-F238E27FC236}">
                  <a16:creationId xmlns:a16="http://schemas.microsoft.com/office/drawing/2014/main" id="{A2671207-8D77-8D7E-4C60-0A20205A853B}"/>
                </a:ext>
              </a:extLst>
            </p:cNvPr>
            <p:cNvSpPr/>
            <p:nvPr/>
          </p:nvSpPr>
          <p:spPr>
            <a:xfrm>
              <a:off x="4821352" y="4285533"/>
              <a:ext cx="3568144" cy="843056"/>
            </a:xfrm>
            <a:prstGeom prst="rect">
              <a:avLst/>
            </a:prstGeom>
            <a:solidFill>
              <a:schemeClr val="bg1"/>
            </a:solidFill>
            <a:ln w="28575">
              <a:solidFill>
                <a:srgbClr val="031B5B"/>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31B5B"/>
                  </a:solidFill>
                  <a:effectLst/>
                  <a:uLnTx/>
                  <a:uFillTx/>
                  <a:latin typeface="Aptos" panose="02110004020202020204"/>
                  <a:ea typeface="+mn-ea"/>
                  <a:cs typeface="+mn-cs"/>
                </a:rPr>
                <a:t>The Decision Dilemma, similar to a ‘corridor of consciousness’, is a task for prompting discussion and evaluation once pupils have gained substantive knowledge. By introducing a dilemma, children apply the knowledge they have gained within a situation and explore how this may impact a person’s life. E.g. impact of the Roman Invasion on a farmer.</a:t>
              </a:r>
            </a:p>
          </p:txBody>
        </p:sp>
      </p:grpSp>
      <p:pic>
        <p:nvPicPr>
          <p:cNvPr id="4" name="Picture 3">
            <a:extLst>
              <a:ext uri="{FF2B5EF4-FFF2-40B4-BE49-F238E27FC236}">
                <a16:creationId xmlns:a16="http://schemas.microsoft.com/office/drawing/2014/main" id="{97627167-87E7-8FB0-2DE6-0FD49A61F6F2}"/>
              </a:ext>
            </a:extLst>
          </p:cNvPr>
          <p:cNvPicPr>
            <a:picLocks noChangeAspect="1"/>
          </p:cNvPicPr>
          <p:nvPr/>
        </p:nvPicPr>
        <p:blipFill rotWithShape="1">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sharpenSoften amount="50000"/>
                    </a14:imgEffect>
                  </a14:imgLayer>
                </a14:imgProps>
              </a:ext>
            </a:extLst>
          </a:blip>
          <a:srcRect l="23839" t="3447" r="19369" b="34448"/>
          <a:stretch/>
        </p:blipFill>
        <p:spPr>
          <a:xfrm>
            <a:off x="3641187" y="2044328"/>
            <a:ext cx="3950816" cy="3043927"/>
          </a:xfrm>
          <a:prstGeom prst="rect">
            <a:avLst/>
          </a:prstGeom>
        </p:spPr>
      </p:pic>
    </p:spTree>
    <p:extLst>
      <p:ext uri="{BB962C8B-B14F-4D97-AF65-F5344CB8AC3E}">
        <p14:creationId xmlns:p14="http://schemas.microsoft.com/office/powerpoint/2010/main" val="41096711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descr="A logo with a tree in the middle&#10;&#10;Description automatically generated">
            <a:extLst>
              <a:ext uri="{FF2B5EF4-FFF2-40B4-BE49-F238E27FC236}">
                <a16:creationId xmlns:a16="http://schemas.microsoft.com/office/drawing/2014/main" id="{4582B1C4-AD61-4D9A-0DE1-2A5159007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6290" y="64652"/>
            <a:ext cx="2029389" cy="1963435"/>
          </a:xfrm>
          <a:prstGeom prst="rect">
            <a:avLst/>
          </a:prstGeom>
        </p:spPr>
      </p:pic>
      <p:sp>
        <p:nvSpPr>
          <p:cNvPr id="8" name="TextBox 7">
            <a:extLst>
              <a:ext uri="{FF2B5EF4-FFF2-40B4-BE49-F238E27FC236}">
                <a16:creationId xmlns:a16="http://schemas.microsoft.com/office/drawing/2014/main" id="{7F616CE3-0285-43A5-2A70-8C8862B78F30}"/>
              </a:ext>
            </a:extLst>
          </p:cNvPr>
          <p:cNvSpPr txBox="1"/>
          <p:nvPr/>
        </p:nvSpPr>
        <p:spPr>
          <a:xfrm>
            <a:off x="461819" y="205559"/>
            <a:ext cx="11443132" cy="21236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Task Design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Take-aways</a:t>
            </a:r>
          </a:p>
        </p:txBody>
      </p:sp>
      <p:sp>
        <p:nvSpPr>
          <p:cNvPr id="2" name="TextBox 1">
            <a:extLst>
              <a:ext uri="{FF2B5EF4-FFF2-40B4-BE49-F238E27FC236}">
                <a16:creationId xmlns:a16="http://schemas.microsoft.com/office/drawing/2014/main" id="{EF9081C2-11D6-ADE4-1C31-74794838C244}"/>
              </a:ext>
            </a:extLst>
          </p:cNvPr>
          <p:cNvSpPr txBox="1"/>
          <p:nvPr/>
        </p:nvSpPr>
        <p:spPr>
          <a:xfrm>
            <a:off x="157112" y="2092311"/>
            <a:ext cx="11590727" cy="4031873"/>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Good task design should involve children thinking deeply about lesson content – with less energy spent merely paraphrasing content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Sessions and task design should give children varied learning experiences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white"/>
                </a:solidFill>
                <a:effectLst/>
                <a:uLnTx/>
                <a:uFillTx/>
                <a:latin typeface="OpenDyslexic" panose="00000500000000000000" pitchFamily="50" charset="0"/>
                <a:ea typeface="+mn-ea"/>
                <a:cs typeface="+mn-cs"/>
              </a:rPr>
              <a:t>Alongside high-quality oracy, written elements should evidence understanding over coverage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prstClr val="white"/>
              </a:solidFill>
              <a:effectLst/>
              <a:uLnTx/>
              <a:uFillTx/>
              <a:latin typeface="OpenDyslexic" panose="00000500000000000000" pitchFamily="50" charset="0"/>
              <a:ea typeface="+mn-ea"/>
              <a:cs typeface="+mn-cs"/>
            </a:endParaRPr>
          </a:p>
        </p:txBody>
      </p:sp>
    </p:spTree>
    <p:extLst>
      <p:ext uri="{BB962C8B-B14F-4D97-AF65-F5344CB8AC3E}">
        <p14:creationId xmlns:p14="http://schemas.microsoft.com/office/powerpoint/2010/main" val="31818922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10296</TotalTime>
  <Words>3259</Words>
  <Application>Microsoft Office PowerPoint</Application>
  <PresentationFormat>Widescreen</PresentationFormat>
  <Paragraphs>269</Paragraphs>
  <Slides>47</Slides>
  <Notes>14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47</vt:i4>
      </vt:variant>
    </vt:vector>
  </HeadingPairs>
  <TitlesOfParts>
    <vt:vector size="56" baseType="lpstr">
      <vt:lpstr>Aptos</vt:lpstr>
      <vt:lpstr>Aptos Display</vt:lpstr>
      <vt:lpstr>Arial</vt:lpstr>
      <vt:lpstr>Calibri</vt:lpstr>
      <vt:lpstr>Calibri Light</vt:lpstr>
      <vt:lpstr>Google Sans</vt:lpstr>
      <vt:lpstr>OpenDyslexic</vt:lpstr>
      <vt:lpstr>Office Theme</vt:lpstr>
      <vt:lpstr>1_Office Theme</vt:lpstr>
      <vt:lpstr>Teaching and Learning at Berry Hill   Lesson Structures and Expectations</vt:lpstr>
      <vt:lpstr>         </vt:lpstr>
      <vt:lpstr>How do we frame the learning?</vt:lpstr>
      <vt:lpstr>How do we frame the learning?</vt:lpstr>
      <vt:lpstr>Dual Learning Questions</vt:lpstr>
      <vt:lpstr>Dual Learning Questions</vt:lpstr>
      <vt:lpstr>PowerPoint Presentation</vt:lpstr>
      <vt:lpstr>PowerPoint Presentation</vt:lpstr>
      <vt:lpstr>PowerPoint Presentation</vt:lpstr>
      <vt:lpstr>PowerPoint Presentation</vt:lpstr>
      <vt:lpstr>Lesson input…</vt:lpstr>
      <vt:lpstr>PowerPoint Presentation</vt:lpstr>
      <vt:lpstr>PowerPoint Presentation</vt:lpstr>
      <vt:lpstr>PowerPoint Presentation</vt:lpstr>
      <vt:lpstr>How do we challenge thinking?</vt:lpstr>
      <vt:lpstr>Reading at Berry Hill</vt:lpstr>
      <vt:lpstr>Reading at Berry Hill</vt:lpstr>
      <vt:lpstr>Reading at Berry Hill</vt:lpstr>
      <vt:lpstr>Maths at Berry Hill</vt:lpstr>
      <vt:lpstr>Writing at Berry Hill</vt:lpstr>
      <vt:lpstr>DT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Dual Objectives: History</dc:title>
  <dc:creator>Sarah Sargison</dc:creator>
  <cp:lastModifiedBy>Sarah Sargison</cp:lastModifiedBy>
  <cp:revision>2</cp:revision>
  <dcterms:created xsi:type="dcterms:W3CDTF">2024-02-05T15:35:31Z</dcterms:created>
  <dcterms:modified xsi:type="dcterms:W3CDTF">2025-03-03T12:08:32Z</dcterms:modified>
</cp:coreProperties>
</file>