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29"/>
  </p:notesMasterIdLst>
  <p:handoutMasterIdLst>
    <p:handoutMasterId r:id="rId30"/>
  </p:handoutMasterIdLst>
  <p:sldIdLst>
    <p:sldId id="256" r:id="rId2"/>
    <p:sldId id="267" r:id="rId3"/>
    <p:sldId id="285" r:id="rId4"/>
    <p:sldId id="263" r:id="rId5"/>
    <p:sldId id="274" r:id="rId6"/>
    <p:sldId id="269" r:id="rId7"/>
    <p:sldId id="290" r:id="rId8"/>
    <p:sldId id="258" r:id="rId9"/>
    <p:sldId id="268" r:id="rId10"/>
    <p:sldId id="264" r:id="rId11"/>
    <p:sldId id="271" r:id="rId12"/>
    <p:sldId id="278" r:id="rId13"/>
    <p:sldId id="279" r:id="rId14"/>
    <p:sldId id="280" r:id="rId15"/>
    <p:sldId id="281" r:id="rId16"/>
    <p:sldId id="282" r:id="rId17"/>
    <p:sldId id="283" r:id="rId18"/>
    <p:sldId id="284" r:id="rId19"/>
    <p:sldId id="259" r:id="rId20"/>
    <p:sldId id="261" r:id="rId21"/>
    <p:sldId id="262" r:id="rId22"/>
    <p:sldId id="288" r:id="rId23"/>
    <p:sldId id="275" r:id="rId24"/>
    <p:sldId id="286" r:id="rId25"/>
    <p:sldId id="289" r:id="rId26"/>
    <p:sldId id="291" r:id="rId27"/>
    <p:sldId id="266" r:id="rId2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828"/>
    <a:srgbClr val="007033"/>
    <a:srgbClr val="002E15"/>
    <a:srgbClr val="0026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616F96-F7E7-CE05-1AFB-0779AC380597}" v="1030" dt="2020-08-22T13:56:36.749"/>
    <p1510:client id="{573E7691-5E3C-F3EE-0849-6A8EBF0999B7}" v="460" dt="2020-09-01T19:15:54.571"/>
    <p1510:client id="{5D94EE5A-10C3-08B3-EF30-A5E778223E20}" v="1901" dt="2020-08-22T21:49:10.257"/>
    <p1510:client id="{779E791D-2338-0635-3079-F4013D3362C0}" v="15" dt="2020-08-24T05:28:19.807"/>
    <p1510:client id="{ACDB0CED-02D4-0CCE-73DB-4119DD3D1E30}" v="251" dt="2020-08-24T06:02:16.7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4" d="100"/>
          <a:sy n="94" d="100"/>
        </p:scale>
        <p:origin x="113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7ADE3D6-D767-41AA-885C-A80F15E99421}" type="datetimeFigureOut">
              <a:rPr lang="de-DE" smtClean="0"/>
              <a:t>28.06.2021</a:t>
            </a:fld>
            <a:endParaRPr lang="de-DE"/>
          </a:p>
        </p:txBody>
      </p:sp>
      <p:sp>
        <p:nvSpPr>
          <p:cNvPr id="4" name="Fußzeilenplatzhalt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E42854AD-A739-4A1C-B2AE-EF2694381504}" type="slidenum">
              <a:rPr lang="de-DE" smtClean="0"/>
              <a:t>‹#›</a:t>
            </a:fld>
            <a:endParaRPr lang="de-DE"/>
          </a:p>
        </p:txBody>
      </p:sp>
    </p:spTree>
    <p:extLst>
      <p:ext uri="{BB962C8B-B14F-4D97-AF65-F5344CB8AC3E}">
        <p14:creationId xmlns:p14="http://schemas.microsoft.com/office/powerpoint/2010/main" val="20731667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DAE2402-8C8D-41CC-A6D7-9CBCD0554C04}" type="datetimeFigureOut">
              <a:rPr lang="de-DE" smtClean="0"/>
              <a:t>28.06.2021</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C26D52AD-7589-40DC-B13C-348FD90BF13F}" type="slidenum">
              <a:rPr lang="de-DE" smtClean="0"/>
              <a:t>‹#›</a:t>
            </a:fld>
            <a:endParaRPr lang="de-DE"/>
          </a:p>
        </p:txBody>
      </p:sp>
    </p:spTree>
    <p:extLst>
      <p:ext uri="{BB962C8B-B14F-4D97-AF65-F5344CB8AC3E}">
        <p14:creationId xmlns:p14="http://schemas.microsoft.com/office/powerpoint/2010/main" val="2681142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99E7E9-B3C2-444D-A710-CE613A69E3C0}" type="slidenum">
              <a:rPr lang="en-GB" altLang="en-US"/>
              <a:pPr/>
              <a:t>2</a:t>
            </a:fld>
            <a:endParaRPr lang="en-GB" alt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pPr>
              <a:buFontTx/>
              <a:buChar char="•"/>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A591BF-631B-4F8C-9A2F-C39AA4E231DF}" type="slidenum">
              <a:rPr lang="en-GB" altLang="en-US"/>
              <a:pPr/>
              <a:t>11</a:t>
            </a:fld>
            <a:endParaRPr lang="en-GB" alt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pPr>
              <a:buFontTx/>
              <a:buChar char="•"/>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6D52AD-7589-40DC-B13C-348FD90BF13F}" type="slidenum">
              <a:rPr lang="de-DE" smtClean="0"/>
              <a:t>25</a:t>
            </a:fld>
            <a:endParaRPr lang="de-DE"/>
          </a:p>
        </p:txBody>
      </p:sp>
    </p:spTree>
    <p:extLst>
      <p:ext uri="{BB962C8B-B14F-4D97-AF65-F5344CB8AC3E}">
        <p14:creationId xmlns:p14="http://schemas.microsoft.com/office/powerpoint/2010/main" val="4045819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6D52AD-7589-40DC-B13C-348FD90BF13F}" type="slidenum">
              <a:rPr lang="de-DE" smtClean="0"/>
              <a:t>27</a:t>
            </a:fld>
            <a:endParaRPr lang="de-DE"/>
          </a:p>
        </p:txBody>
      </p:sp>
    </p:spTree>
    <p:extLst>
      <p:ext uri="{BB962C8B-B14F-4D97-AF65-F5344CB8AC3E}">
        <p14:creationId xmlns:p14="http://schemas.microsoft.com/office/powerpoint/2010/main" val="1008427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789293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167977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939841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87624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327687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851398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332449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918819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758955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248180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290867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9077836-DA63-407F-B8F6-BD0A020066DC}" type="datetimeFigureOut">
              <a:rPr lang="en-GB" smtClean="0"/>
              <a:pPr/>
              <a:t>28/06/2021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617378-8DC2-488F-BB2D-46D89DEF3634}" type="slidenum">
              <a:rPr lang="en-GB" smtClean="0"/>
              <a:pPr/>
              <a:t>‹#›</a:t>
            </a:fld>
            <a:endParaRPr lang="en-GB"/>
          </a:p>
        </p:txBody>
      </p:sp>
    </p:spTree>
    <p:extLst>
      <p:ext uri="{BB962C8B-B14F-4D97-AF65-F5344CB8AC3E}">
        <p14:creationId xmlns:p14="http://schemas.microsoft.com/office/powerpoint/2010/main" val="14184904"/>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11" Type="http://schemas.openxmlformats.org/officeDocument/2006/relationships/image" Target="../media/image26.png"/><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7.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 Id="rId9" Type="http://schemas.openxmlformats.org/officeDocument/2006/relationships/image" Target="../media/image52.jpeg"/></Relationships>
</file>

<file path=ppt/slides/_rels/slide2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1982260"/>
            <a:ext cx="8712968" cy="2585323"/>
          </a:xfrm>
          <a:prstGeom prst="rect">
            <a:avLst/>
          </a:prstGeom>
          <a:noFill/>
        </p:spPr>
        <p:txBody>
          <a:bodyPr wrap="square" rtlCol="0">
            <a:spAutoFit/>
          </a:bodyPr>
          <a:lstStyle/>
          <a:p>
            <a:pPr algn="ctr"/>
            <a:r>
              <a:rPr lang="en-GB" sz="5400" b="1" dirty="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Welcome to </a:t>
            </a:r>
          </a:p>
          <a:p>
            <a:pPr algn="ctr"/>
            <a:r>
              <a:rPr lang="en-GB" sz="5400" b="1" dirty="0" smtClean="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Berry Hill </a:t>
            </a:r>
            <a:r>
              <a:rPr lang="en-GB" sz="5400" b="1" dirty="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Primary </a:t>
            </a:r>
          </a:p>
          <a:p>
            <a:pPr algn="ctr"/>
            <a:r>
              <a:rPr lang="en-GB" sz="5400" b="1" dirty="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and Nursery School</a:t>
            </a:r>
          </a:p>
        </p:txBody>
      </p:sp>
      <p:sp>
        <p:nvSpPr>
          <p:cNvPr id="3" name="Rechteck 2"/>
          <p:cNvSpPr/>
          <p:nvPr/>
        </p:nvSpPr>
        <p:spPr>
          <a:xfrm>
            <a:off x="2168860" y="5076765"/>
            <a:ext cx="5022304" cy="954107"/>
          </a:xfrm>
          <a:prstGeom prst="rect">
            <a:avLst/>
          </a:prstGeom>
        </p:spPr>
        <p:txBody>
          <a:bodyPr wrap="square">
            <a:spAutoFit/>
          </a:bodyPr>
          <a:lstStyle/>
          <a:p>
            <a:pPr algn="ctr"/>
            <a:r>
              <a:rPr lang="en-GB" altLang="en-US" sz="2800" b="1">
                <a:solidFill>
                  <a:srgbClr val="002060"/>
                </a:solidFill>
                <a:latin typeface="Comic Sans MS" pitchFamily="66" charset="0"/>
              </a:rPr>
              <a:t>Thank you for choosing </a:t>
            </a:r>
          </a:p>
          <a:p>
            <a:pPr algn="ctr"/>
            <a:r>
              <a:rPr lang="en-GB" altLang="en-US" sz="2800" b="1">
                <a:solidFill>
                  <a:srgbClr val="002060"/>
                </a:solidFill>
                <a:latin typeface="Comic Sans MS" pitchFamily="66" charset="0"/>
              </a:rPr>
              <a:t>our school!</a:t>
            </a:r>
            <a:endParaRPr lang="de-DE" sz="2800" b="1"/>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V="1">
            <a:off x="4067033" y="456721"/>
            <a:ext cx="1883391" cy="16313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0391"/>
    </mc:Choice>
    <mc:Fallback xmlns="">
      <p:transition advTm="1039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1" name="Rectangle 9"/>
          <p:cNvSpPr>
            <a:spLocks noGrp="1" noChangeArrowheads="1"/>
          </p:cNvSpPr>
          <p:nvPr>
            <p:ph type="title"/>
          </p:nvPr>
        </p:nvSpPr>
        <p:spPr>
          <a:xfrm>
            <a:off x="179512" y="44624"/>
            <a:ext cx="8568952" cy="1143000"/>
          </a:xfrm>
        </p:spPr>
        <p:txBody>
          <a:bodyPr>
            <a:normAutofit/>
          </a:bodyPr>
          <a:lstStyle/>
          <a:p>
            <a:pPr algn="ctr"/>
            <a:r>
              <a:rPr lang="en-US" altLang="en-US" sz="6000">
                <a:ln>
                  <a:solidFill>
                    <a:srgbClr val="002060"/>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Meet Our Team!</a:t>
            </a:r>
            <a:endParaRPr lang="en-GB" altLang="en-US" sz="6000">
              <a:ln>
                <a:solidFill>
                  <a:srgbClr val="002060"/>
                </a:solidFill>
              </a:ln>
              <a:solidFill>
                <a:srgbClr val="0070C0"/>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19" name="TextBox 13"/>
          <p:cNvSpPr txBox="1"/>
          <p:nvPr/>
        </p:nvSpPr>
        <p:spPr>
          <a:xfrm>
            <a:off x="669191" y="4639865"/>
            <a:ext cx="1106339" cy="90142"/>
          </a:xfrm>
          <a:prstGeom prst="rect">
            <a:avLst/>
          </a:prstGeom>
          <a:noFill/>
        </p:spPr>
        <p:txBody>
          <a:bodyPr wrap="square" lIns="91440" tIns="45720" rIns="91440" bIns="45720" rtlCol="0" anchor="t">
            <a:spAutoFit/>
          </a:bodyPr>
          <a:lstStyle/>
          <a:p>
            <a:pPr algn="ctr">
              <a:lnSpc>
                <a:spcPct val="150000"/>
              </a:lnSpc>
            </a:pPr>
            <a:endParaRPr lang="en-US" sz="1600" b="1">
              <a:solidFill>
                <a:schemeClr val="accent5">
                  <a:lumMod val="50000"/>
                </a:schemeClr>
              </a:solidFill>
              <a:latin typeface="Comic Sans MS" panose="030F0702030302020204" pitchFamily="66" charset="0"/>
            </a:endParaRPr>
          </a:p>
        </p:txBody>
      </p:sp>
      <p:sp>
        <p:nvSpPr>
          <p:cNvPr id="30" name="TextBox 13"/>
          <p:cNvSpPr txBox="1"/>
          <p:nvPr/>
        </p:nvSpPr>
        <p:spPr>
          <a:xfrm>
            <a:off x="33595" y="2326014"/>
            <a:ext cx="2299660" cy="1077796"/>
          </a:xfrm>
          <a:prstGeom prst="rect">
            <a:avLst/>
          </a:prstGeom>
          <a:noFill/>
        </p:spPr>
        <p:txBody>
          <a:bodyPr wrap="square" lIns="91440" tIns="45720" rIns="91440" bIns="45720" rtlCol="0" anchor="t">
            <a:spAutoFit/>
          </a:bodyPr>
          <a:lstStyle/>
          <a:p>
            <a:pPr algn="ctr">
              <a:lnSpc>
                <a:spcPct val="150000"/>
              </a:lnSpc>
            </a:pPr>
            <a:r>
              <a:rPr lang="de-DE" sz="4800" b="1" dirty="0" smtClean="0">
                <a:ln>
                  <a:solidFill>
                    <a:schemeClr val="tx1"/>
                  </a:solidFill>
                </a:ln>
                <a:solidFill>
                  <a:schemeClr val="accent5">
                    <a:lumMod val="75000"/>
                  </a:schemeClr>
                </a:solidFill>
                <a:effectLst>
                  <a:outerShdw blurRad="38100" dist="38100" dir="2700000" algn="tl">
                    <a:srgbClr val="000000">
                      <a:alpha val="43137"/>
                    </a:srgbClr>
                  </a:outerShdw>
                </a:effectLst>
                <a:latin typeface="Comic Sans MS"/>
              </a:rPr>
              <a:t>Class 2 </a:t>
            </a:r>
            <a:endParaRPr lang="de-DE" sz="4800" b="1" dirty="0">
              <a:ln>
                <a:solidFill>
                  <a:schemeClr val="tx1"/>
                </a:solidFill>
              </a:ln>
              <a:solidFill>
                <a:schemeClr val="accent5">
                  <a:lumMod val="75000"/>
                </a:schemeClr>
              </a:solidFill>
              <a:effectLst>
                <a:outerShdw blurRad="38100" dist="38100" dir="2700000" algn="tl">
                  <a:srgbClr val="000000">
                    <a:alpha val="43137"/>
                  </a:srgbClr>
                </a:outerShdw>
              </a:effectLst>
              <a:latin typeface="Comic Sans MS"/>
            </a:endParaRPr>
          </a:p>
        </p:txBody>
      </p:sp>
      <p:sp>
        <p:nvSpPr>
          <p:cNvPr id="32" name="TextBox 13"/>
          <p:cNvSpPr txBox="1"/>
          <p:nvPr/>
        </p:nvSpPr>
        <p:spPr>
          <a:xfrm>
            <a:off x="6486007" y="4251197"/>
            <a:ext cx="2400301" cy="1077796"/>
          </a:xfrm>
          <a:prstGeom prst="rect">
            <a:avLst/>
          </a:prstGeom>
          <a:noFill/>
        </p:spPr>
        <p:txBody>
          <a:bodyPr wrap="square" lIns="91440" tIns="45720" rIns="91440" bIns="45720" rtlCol="0" anchor="t">
            <a:spAutoFit/>
          </a:bodyPr>
          <a:lstStyle/>
          <a:p>
            <a:pPr algn="ctr">
              <a:lnSpc>
                <a:spcPct val="150000"/>
              </a:lnSpc>
            </a:pPr>
            <a:r>
              <a:rPr lang="de-DE" sz="4800" b="1" dirty="0" smtClean="0">
                <a:ln>
                  <a:solidFill>
                    <a:srgbClr val="002611"/>
                  </a:solidFill>
                </a:ln>
                <a:solidFill>
                  <a:srgbClr val="007033"/>
                </a:solidFill>
                <a:effectLst>
                  <a:outerShdw blurRad="38100" dist="38100" dir="2700000" algn="tl">
                    <a:srgbClr val="000000">
                      <a:alpha val="43137"/>
                    </a:srgbClr>
                  </a:outerShdw>
                </a:effectLst>
                <a:latin typeface="Comic Sans MS"/>
              </a:rPr>
              <a:t>Class 3</a:t>
            </a:r>
            <a:endParaRPr lang="de-DE" sz="4800" b="1" dirty="0">
              <a:ln>
                <a:solidFill>
                  <a:srgbClr val="002611"/>
                </a:solidFill>
              </a:ln>
              <a:solidFill>
                <a:srgbClr val="007033"/>
              </a:solidFill>
              <a:effectLst>
                <a:outerShdw blurRad="38100" dist="38100" dir="2700000" algn="tl">
                  <a:srgbClr val="000000">
                    <a:alpha val="43137"/>
                  </a:srgbClr>
                </a:outerShdw>
              </a:effectLst>
              <a:latin typeface="Comic Sans MS"/>
            </a:endParaRPr>
          </a:p>
        </p:txBody>
      </p:sp>
      <p:pic>
        <p:nvPicPr>
          <p:cNvPr id="9" name="Picture 9" descr="A person looking at the camera&#10;&#10;Description automatically generated">
            <a:extLst>
              <a:ext uri="{FF2B5EF4-FFF2-40B4-BE49-F238E27FC236}">
                <a16:creationId xmlns:a16="http://schemas.microsoft.com/office/drawing/2014/main" id="{218418EC-F378-4A8A-A7D7-7DE7772839E3}"/>
              </a:ext>
            </a:extLst>
          </p:cNvPr>
          <p:cNvPicPr>
            <a:picLocks noChangeAspect="1"/>
          </p:cNvPicPr>
          <p:nvPr/>
        </p:nvPicPr>
        <p:blipFill>
          <a:blip r:embed="rId3"/>
          <a:stretch>
            <a:fillRect/>
          </a:stretch>
        </p:blipFill>
        <p:spPr>
          <a:xfrm rot="5400000">
            <a:off x="7817" y="993503"/>
            <a:ext cx="1552757" cy="1150190"/>
          </a:xfrm>
          <a:prstGeom prst="rect">
            <a:avLst/>
          </a:prstGeom>
        </p:spPr>
      </p:pic>
      <p:sp>
        <p:nvSpPr>
          <p:cNvPr id="11" name="TextBox 10">
            <a:extLst>
              <a:ext uri="{FF2B5EF4-FFF2-40B4-BE49-F238E27FC236}">
                <a16:creationId xmlns:a16="http://schemas.microsoft.com/office/drawing/2014/main" id="{E83F8BE3-4D70-40BD-A476-7BE50A1B5498}"/>
              </a:ext>
            </a:extLst>
          </p:cNvPr>
          <p:cNvSpPr txBox="1"/>
          <p:nvPr/>
        </p:nvSpPr>
        <p:spPr>
          <a:xfrm>
            <a:off x="1287313" y="1143539"/>
            <a:ext cx="169365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latin typeface="Comic Sans MS"/>
                <a:cs typeface="Lucida Sans Unicode"/>
              </a:rPr>
              <a:t>Mrs</a:t>
            </a:r>
            <a:r>
              <a:rPr lang="en-US" sz="1200" b="1" dirty="0">
                <a:latin typeface="Comic Sans MS"/>
                <a:cs typeface="Lucida Sans Unicode"/>
              </a:rPr>
              <a:t> Vicky O'Brien </a:t>
            </a:r>
          </a:p>
          <a:p>
            <a:r>
              <a:rPr lang="en-US" sz="1200" dirty="0">
                <a:latin typeface="Comic Sans MS"/>
                <a:cs typeface="Lucida Sans Unicode"/>
              </a:rPr>
              <a:t>EYFS Lead and DSL</a:t>
            </a:r>
          </a:p>
        </p:txBody>
      </p:sp>
      <p:sp>
        <p:nvSpPr>
          <p:cNvPr id="12" name="TextBox 11">
            <a:extLst>
              <a:ext uri="{FF2B5EF4-FFF2-40B4-BE49-F238E27FC236}">
                <a16:creationId xmlns:a16="http://schemas.microsoft.com/office/drawing/2014/main" id="{9B5E5320-1DC6-403B-911D-5309911CFA09}"/>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b="1">
              <a:latin typeface="Comic Sans MS"/>
            </a:endParaRPr>
          </a:p>
        </p:txBody>
      </p:sp>
      <p:sp>
        <p:nvSpPr>
          <p:cNvPr id="13" name="TextBox 12">
            <a:extLst>
              <a:ext uri="{FF2B5EF4-FFF2-40B4-BE49-F238E27FC236}">
                <a16:creationId xmlns:a16="http://schemas.microsoft.com/office/drawing/2014/main" id="{49A16760-B5B9-4ADF-9842-4C263FB32892}"/>
              </a:ext>
            </a:extLst>
          </p:cNvPr>
          <p:cNvSpPr txBox="1"/>
          <p:nvPr/>
        </p:nvSpPr>
        <p:spPr>
          <a:xfrm>
            <a:off x="3358551" y="259655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latin typeface="Comic Sans MS"/>
              </a:rPr>
              <a:t>Mrs</a:t>
            </a:r>
            <a:r>
              <a:rPr lang="en-US" sz="1200" b="1" dirty="0">
                <a:latin typeface="Comic Sans MS"/>
              </a:rPr>
              <a:t> </a:t>
            </a:r>
            <a:r>
              <a:rPr lang="en-US" sz="1200" b="1" dirty="0" smtClean="0">
                <a:latin typeface="Comic Sans MS"/>
              </a:rPr>
              <a:t>Kerri Snowden</a:t>
            </a:r>
            <a:r>
              <a:rPr lang="en-US" sz="1200" dirty="0" smtClean="0">
                <a:latin typeface="Comic Sans MS"/>
              </a:rPr>
              <a:t>​</a:t>
            </a:r>
            <a:endParaRPr lang="en-US" sz="1200" dirty="0">
              <a:latin typeface="Comic Sans MS"/>
            </a:endParaRPr>
          </a:p>
          <a:p>
            <a:r>
              <a:rPr lang="en-US" sz="1200" dirty="0" smtClean="0">
                <a:latin typeface="Comic Sans MS"/>
              </a:rPr>
              <a:t>Class 2</a:t>
            </a:r>
            <a:r>
              <a:rPr lang="en-US" sz="1200" dirty="0">
                <a:latin typeface="Comic Sans MS"/>
              </a:rPr>
              <a:t> Class </a:t>
            </a:r>
            <a:r>
              <a:rPr lang="en-US" sz="1200" dirty="0" smtClean="0">
                <a:latin typeface="Comic Sans MS"/>
              </a:rPr>
              <a:t>Teacher</a:t>
            </a:r>
          </a:p>
          <a:p>
            <a:r>
              <a:rPr lang="en-US" sz="1200" dirty="0" smtClean="0">
                <a:latin typeface="Comic Sans MS"/>
              </a:rPr>
              <a:t>(Mon, Tues, Wed, Fri)</a:t>
            </a:r>
            <a:endParaRPr lang="en-US" sz="1200" dirty="0">
              <a:latin typeface="Comic Sans MS"/>
            </a:endParaRPr>
          </a:p>
        </p:txBody>
      </p:sp>
      <p:sp>
        <p:nvSpPr>
          <p:cNvPr id="14" name="TextBox 13">
            <a:extLst>
              <a:ext uri="{FF2B5EF4-FFF2-40B4-BE49-F238E27FC236}">
                <a16:creationId xmlns:a16="http://schemas.microsoft.com/office/drawing/2014/main" id="{E10D3B09-5789-41A3-A605-E5E46F5F7FD9}"/>
              </a:ext>
            </a:extLst>
          </p:cNvPr>
          <p:cNvSpPr txBox="1"/>
          <p:nvPr/>
        </p:nvSpPr>
        <p:spPr>
          <a:xfrm>
            <a:off x="6492815" y="1949570"/>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smtClean="0">
                <a:latin typeface="Comic Sans MS"/>
              </a:rPr>
              <a:t>Miss Jane Hancock</a:t>
            </a:r>
          </a:p>
          <a:p>
            <a:r>
              <a:rPr lang="en-US" sz="1200" b="1" dirty="0" smtClean="0">
                <a:latin typeface="Comic Sans MS"/>
              </a:rPr>
              <a:t>Class 3 class teacher</a:t>
            </a:r>
            <a:endParaRPr lang="en-US" sz="1200" dirty="0">
              <a:latin typeface="Comic Sans MS"/>
            </a:endParaRPr>
          </a:p>
        </p:txBody>
      </p:sp>
      <p:sp>
        <p:nvSpPr>
          <p:cNvPr id="21" name="TextBox 20">
            <a:extLst>
              <a:ext uri="{FF2B5EF4-FFF2-40B4-BE49-F238E27FC236}">
                <a16:creationId xmlns:a16="http://schemas.microsoft.com/office/drawing/2014/main" id="{9C6CB0D0-9097-41FE-B0AB-559D00B734A4}"/>
              </a:ext>
            </a:extLst>
          </p:cNvPr>
          <p:cNvSpPr txBox="1"/>
          <p:nvPr/>
        </p:nvSpPr>
        <p:spPr>
          <a:xfrm>
            <a:off x="4321834" y="5408352"/>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smtClean="0">
                <a:latin typeface="Comic Sans MS"/>
              </a:rPr>
              <a:t>Mrs</a:t>
            </a:r>
            <a:r>
              <a:rPr lang="en-US" sz="1200" b="1" dirty="0" smtClean="0">
                <a:latin typeface="Comic Sans MS"/>
              </a:rPr>
              <a:t> Claire Beaver</a:t>
            </a:r>
          </a:p>
          <a:p>
            <a:r>
              <a:rPr lang="en-US" sz="1200" b="1" dirty="0" smtClean="0">
                <a:latin typeface="Comic Sans MS"/>
              </a:rPr>
              <a:t>Class 3 Teaching Assistant</a:t>
            </a:r>
            <a:endParaRPr lang="en-US" sz="1200" dirty="0">
              <a:latin typeface="Comic Sans MS"/>
            </a:endParaRPr>
          </a:p>
          <a:p>
            <a:endParaRPr lang="en-US" dirty="0">
              <a:latin typeface="Comic Sans MS"/>
            </a:endParaRPr>
          </a:p>
          <a:p>
            <a:endParaRPr lang="en-US" dirty="0">
              <a:latin typeface="Comic Sans MS"/>
            </a:endParaRPr>
          </a:p>
          <a:p>
            <a:endParaRPr lang="en-US" dirty="0">
              <a:latin typeface="Comic Sans MS"/>
            </a:endParaRPr>
          </a:p>
          <a:p>
            <a:endParaRPr lang="en-US" dirty="0">
              <a:latin typeface="Comic Sans MS"/>
            </a:endParaRPr>
          </a:p>
        </p:txBody>
      </p:sp>
      <p:sp>
        <p:nvSpPr>
          <p:cNvPr id="22" name="TextBox 21">
            <a:extLst>
              <a:ext uri="{FF2B5EF4-FFF2-40B4-BE49-F238E27FC236}">
                <a16:creationId xmlns:a16="http://schemas.microsoft.com/office/drawing/2014/main" id="{5F766A4E-8DA0-4F9F-BF33-7857BFE46D5C}"/>
              </a:ext>
            </a:extLst>
          </p:cNvPr>
          <p:cNvSpPr txBox="1"/>
          <p:nvPr/>
        </p:nvSpPr>
        <p:spPr>
          <a:xfrm>
            <a:off x="3358551" y="4091796"/>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smtClean="0">
                <a:latin typeface="Comic Sans MS"/>
              </a:rPr>
              <a:t>Mrs</a:t>
            </a:r>
            <a:r>
              <a:rPr lang="en-US" sz="1200" dirty="0" smtClean="0">
                <a:latin typeface="Comic Sans MS"/>
              </a:rPr>
              <a:t> Amy Smith </a:t>
            </a:r>
          </a:p>
          <a:p>
            <a:r>
              <a:rPr lang="en-US" sz="1200" dirty="0" smtClean="0">
                <a:latin typeface="Comic Sans MS"/>
              </a:rPr>
              <a:t>Teaching Thursday </a:t>
            </a:r>
            <a:endParaRPr lang="en-US" sz="1200" dirty="0">
              <a:latin typeface="Comic Sans MS"/>
            </a:endParaRPr>
          </a:p>
        </p:txBody>
      </p:sp>
      <p:sp>
        <p:nvSpPr>
          <p:cNvPr id="23" name="TextBox 22">
            <a:extLst>
              <a:ext uri="{FF2B5EF4-FFF2-40B4-BE49-F238E27FC236}">
                <a16:creationId xmlns:a16="http://schemas.microsoft.com/office/drawing/2014/main" id="{A60BE7C7-36A5-4C42-89BD-04A9FAA67B23}"/>
              </a:ext>
            </a:extLst>
          </p:cNvPr>
          <p:cNvSpPr txBox="1"/>
          <p:nvPr/>
        </p:nvSpPr>
        <p:spPr>
          <a:xfrm>
            <a:off x="1374475" y="5256362"/>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latin typeface="Comic Sans MS"/>
              </a:rPr>
              <a:t>Mrs</a:t>
            </a:r>
            <a:r>
              <a:rPr lang="en-US" sz="1200" b="1" dirty="0">
                <a:latin typeface="Comic Sans MS"/>
              </a:rPr>
              <a:t> </a:t>
            </a:r>
            <a:r>
              <a:rPr lang="en-US" sz="1200" b="1" dirty="0" smtClean="0">
                <a:latin typeface="Comic Sans MS"/>
              </a:rPr>
              <a:t>Jess Prichard</a:t>
            </a:r>
          </a:p>
          <a:p>
            <a:r>
              <a:rPr lang="en-US" sz="1200" b="1" dirty="0" smtClean="0">
                <a:latin typeface="Comic Sans MS"/>
              </a:rPr>
              <a:t>Class 2 Teaching Assistant </a:t>
            </a:r>
            <a:endParaRPr lang="en-US" sz="1200" b="1" dirty="0">
              <a:latin typeface="Comic Sans MS"/>
            </a:endParaRPr>
          </a:p>
        </p:txBody>
      </p:sp>
      <p:pic>
        <p:nvPicPr>
          <p:cNvPr id="24" name="Picture 23" descr="C:\Users\vickyobrien\AppData\Local\Microsoft\Windows\INetCache\Content.MSO\28BB245D.tmp"/>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79889" y="1919488"/>
            <a:ext cx="1132029" cy="1510522"/>
          </a:xfrm>
          <a:prstGeom prst="rect">
            <a:avLst/>
          </a:prstGeom>
          <a:noFill/>
          <a:ln>
            <a:noFill/>
          </a:ln>
        </p:spPr>
      </p:pic>
      <p:pic>
        <p:nvPicPr>
          <p:cNvPr id="25" name="Picture 24" descr="C:\Users\vickyobrien\AppData\Local\Microsoft\Windows\INetCache\Content.MSO\F897566F.tmp"/>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57667" y="3653327"/>
            <a:ext cx="1085271" cy="1446790"/>
          </a:xfrm>
          <a:prstGeom prst="rect">
            <a:avLst/>
          </a:prstGeom>
          <a:noFill/>
          <a:ln>
            <a:noFill/>
          </a:ln>
        </p:spPr>
      </p:pic>
      <p:pic>
        <p:nvPicPr>
          <p:cNvPr id="26" name="Picture 25"/>
          <p:cNvPicPr/>
          <p:nvPr/>
        </p:nvPicPr>
        <p:blipFill>
          <a:blip r:embed="rId6" cstate="print">
            <a:extLst>
              <a:ext uri="{28A0092B-C50C-407E-A947-70E740481C1C}">
                <a14:useLocalDpi xmlns:a14="http://schemas.microsoft.com/office/drawing/2010/main" val="0"/>
              </a:ext>
            </a:extLst>
          </a:blip>
          <a:stretch>
            <a:fillRect/>
          </a:stretch>
        </p:blipFill>
        <p:spPr>
          <a:xfrm>
            <a:off x="310342" y="4376722"/>
            <a:ext cx="990635" cy="1551392"/>
          </a:xfrm>
          <a:prstGeom prst="rect">
            <a:avLst/>
          </a:prstGeom>
        </p:spPr>
      </p:pic>
      <p:pic>
        <p:nvPicPr>
          <p:cNvPr id="27" name="Picture 26"/>
          <p:cNvPicPr/>
          <p:nvPr/>
        </p:nvPicPr>
        <p:blipFill>
          <a:blip r:embed="rId7" cstate="print">
            <a:extLst>
              <a:ext uri="{28A0092B-C50C-407E-A947-70E740481C1C}">
                <a14:useLocalDpi xmlns:a14="http://schemas.microsoft.com/office/drawing/2010/main" val="0"/>
              </a:ext>
            </a:extLst>
          </a:blip>
          <a:stretch>
            <a:fillRect/>
          </a:stretch>
        </p:blipFill>
        <p:spPr>
          <a:xfrm rot="5400000">
            <a:off x="4934426" y="1826050"/>
            <a:ext cx="1753728" cy="1446270"/>
          </a:xfrm>
          <a:prstGeom prst="rect">
            <a:avLst/>
          </a:prstGeom>
        </p:spPr>
      </p:pic>
      <p:pic>
        <p:nvPicPr>
          <p:cNvPr id="1026" name="Picture 2" descr="https://attachments.office.net/owa/vobrien%40berryhill.notts.sch.uk/service.svc/s/GetAttachmentThumbnail?id=AAMkADliZmJkNDkzLTE3YjgtNGYzZi1iZTBiLTEwZTQ0M2VjZmZiMABGAAAAAAAPKQuksFP8S7n7x%2F4rncDBBwDWOoZtDgixR5Z93elYwaB9AAAAAAEMAADWOoZtDgixR5Z93elYwaB9AACFYuEpAAABEgAQAJsO5ttqGklFqxm%2Bi%2Bxj8Ig%3D&amp;thumbnailType=2&amp;token=eyJhbGciOiJSUzI1NiIsImtpZCI6IjMwODE3OUNFNUY0QjUyRTc4QjJEQjg5NjZCQUY0RUNDMzcyN0FFRUUiLCJ0eXAiOiJKV1QiLCJ4NXQiOiJNSUY1emw5TFV1ZUxMYmlXYTY5T3pEY25ydTQifQ.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0OTQ1MCwiZXhwIjoxNjIzODUwMDUwLCJpc3MiOiIwMDAwMDAwMi0wMDAwLTBmZjEtY2UwMC0wMDAwMDAwMDAwMDBANDEwYzExY2ItZGZkOS00ZjExLWE4ZTYtMjRlY2I2YmVhOTY0IiwiYXVkIjoiMDAwMDAwMDItMDAwMC0wZmYxLWNlMDAtMDAwMDAwMDAwMDAwL2F0dGFjaG1lbnRzLm9mZmljZS5uZXRANDEwYzExY2ItZGZkOS00ZjExLWE4ZTYtMjRlY2I2YmVhOTY0IiwiaGFwcCI6Im93YSJ9.nTA20pxe81NpkzNLro-7dDLqrHlOTbGDC5RVAl3sbhB6u_IwvSVqvoOnt4CX9Q9TAXgjrbClgP1k99cxkz4HnlYMj5ZwPQBHVEu37_3J3odf_Tr_nwqaqqDPmngxTxEnu56Hcuzyf7Fa3xFxOAcINgFe8K9ihs_TCI89larSl8mz2g1MFpnz9lX8D71kIabWiUD5_rAKOkW-iyEjgo48-lrJ-nwfrqG16-M4lesIqtX3ZoX-7EciH2G4CnsvLi9qrehlM8km8RIRkJkiHm1ATMeg_gK60RVxgHk_abSjZMl3C7SkZmxuFb-mjG76QO7faXS0MuPyh2DEYw7qu_X8WA&amp;X-OWA-CANARY=n3AUeK0vW0q8DfedlMKe5yBzer3JMNkY2BaXQfKe9k09TCHPncs1sWLp0u_dPtL3eEFaOYNWL0k.&amp;animation=tru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26998" y="3707512"/>
            <a:ext cx="1224423" cy="1632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6823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3ECFF8-F37E-4B6E-B27B-01A8E6E902F9}"/>
              </a:ext>
            </a:extLst>
          </p:cNvPr>
          <p:cNvSpPr txBox="1"/>
          <p:nvPr/>
        </p:nvSpPr>
        <p:spPr>
          <a:xfrm>
            <a:off x="366084" y="502113"/>
            <a:ext cx="768901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smtClean="0">
                <a:solidFill>
                  <a:srgbClr val="0070C0"/>
                </a:solidFill>
                <a:latin typeface="Comic Sans MS"/>
              </a:rPr>
              <a:t>Other people you might meet! </a:t>
            </a:r>
            <a:endParaRPr lang="en-US" sz="4000" dirty="0"/>
          </a:p>
        </p:txBody>
      </p:sp>
      <p:sp>
        <p:nvSpPr>
          <p:cNvPr id="8" name="TextBox 7">
            <a:extLst>
              <a:ext uri="{FF2B5EF4-FFF2-40B4-BE49-F238E27FC236}">
                <a16:creationId xmlns:a16="http://schemas.microsoft.com/office/drawing/2014/main" id="{CB89C016-D310-4384-98F3-EDE0E1A7FE97}"/>
              </a:ext>
            </a:extLst>
          </p:cNvPr>
          <p:cNvSpPr txBox="1"/>
          <p:nvPr/>
        </p:nvSpPr>
        <p:spPr>
          <a:xfrm>
            <a:off x="-10979" y="5057775"/>
            <a:ext cx="475602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smtClean="0">
                <a:latin typeface="Comic Sans MS"/>
              </a:rPr>
              <a:t>​</a:t>
            </a:r>
            <a:endParaRPr lang="en-US" sz="2400" dirty="0">
              <a:latin typeface="Comic Sans MS"/>
            </a:endParaRPr>
          </a:p>
        </p:txBody>
      </p:sp>
      <p:sp>
        <p:nvSpPr>
          <p:cNvPr id="11" name="TextBox 10"/>
          <p:cNvSpPr txBox="1"/>
          <p:nvPr/>
        </p:nvSpPr>
        <p:spPr>
          <a:xfrm>
            <a:off x="3412275" y="4006978"/>
            <a:ext cx="2016449" cy="892552"/>
          </a:xfrm>
          <a:prstGeom prst="rect">
            <a:avLst/>
          </a:prstGeom>
          <a:noFill/>
        </p:spPr>
        <p:txBody>
          <a:bodyPr wrap="none" rtlCol="0">
            <a:spAutoFit/>
          </a:bodyPr>
          <a:lstStyle/>
          <a:p>
            <a:pPr algn="ctr"/>
            <a:r>
              <a:rPr lang="en-US" sz="2000" dirty="0" smtClean="0"/>
              <a:t>Miss Laura Smith </a:t>
            </a:r>
          </a:p>
          <a:p>
            <a:pPr algn="ctr"/>
            <a:r>
              <a:rPr lang="en-US" sz="1600" dirty="0" smtClean="0"/>
              <a:t>SENCO and acting</a:t>
            </a:r>
          </a:p>
          <a:p>
            <a:pPr algn="ctr"/>
            <a:r>
              <a:rPr lang="en-US" sz="1600" dirty="0" smtClean="0"/>
              <a:t> Deputy Head, DSL </a:t>
            </a:r>
            <a:endParaRPr lang="en-GB" sz="1600" dirty="0"/>
          </a:p>
        </p:txBody>
      </p:sp>
      <p:sp>
        <p:nvSpPr>
          <p:cNvPr id="15" name="Rectangle 14"/>
          <p:cNvSpPr/>
          <p:nvPr/>
        </p:nvSpPr>
        <p:spPr>
          <a:xfrm>
            <a:off x="6744654" y="4094971"/>
            <a:ext cx="1675804" cy="1138773"/>
          </a:xfrm>
          <a:prstGeom prst="rect">
            <a:avLst/>
          </a:prstGeom>
        </p:spPr>
        <p:txBody>
          <a:bodyPr wrap="square">
            <a:spAutoFit/>
          </a:bodyPr>
          <a:lstStyle/>
          <a:p>
            <a:pPr algn="ctr"/>
            <a:r>
              <a:rPr lang="en-US" sz="2000" dirty="0" err="1" smtClean="0"/>
              <a:t>Mr</a:t>
            </a:r>
            <a:r>
              <a:rPr lang="en-US" sz="2000" dirty="0" smtClean="0"/>
              <a:t> Dan Bell  </a:t>
            </a:r>
          </a:p>
          <a:p>
            <a:pPr algn="ctr"/>
            <a:r>
              <a:rPr lang="en-US" sz="1600" dirty="0"/>
              <a:t>A</a:t>
            </a:r>
            <a:r>
              <a:rPr lang="en-US" sz="1600" dirty="0" smtClean="0"/>
              <a:t>cting</a:t>
            </a:r>
            <a:endParaRPr lang="en-US" sz="1600" dirty="0"/>
          </a:p>
          <a:p>
            <a:pPr algn="ctr"/>
            <a:r>
              <a:rPr lang="en-US" sz="1600" dirty="0"/>
              <a:t> Deputy </a:t>
            </a:r>
            <a:r>
              <a:rPr lang="en-US" sz="1600" dirty="0" smtClean="0"/>
              <a:t>Head, DSL </a:t>
            </a:r>
            <a:endParaRPr lang="en-GB" sz="1600" dirty="0"/>
          </a:p>
        </p:txBody>
      </p:sp>
      <p:sp>
        <p:nvSpPr>
          <p:cNvPr id="16" name="Rectangle 15"/>
          <p:cNvSpPr/>
          <p:nvPr/>
        </p:nvSpPr>
        <p:spPr>
          <a:xfrm>
            <a:off x="-980804" y="3806923"/>
            <a:ext cx="4572000" cy="646331"/>
          </a:xfrm>
          <a:prstGeom prst="rect">
            <a:avLst/>
          </a:prstGeom>
        </p:spPr>
        <p:txBody>
          <a:bodyPr>
            <a:spAutoFit/>
          </a:bodyPr>
          <a:lstStyle/>
          <a:p>
            <a:pPr algn="ctr"/>
            <a:r>
              <a:rPr lang="en-US" sz="2000" dirty="0" err="1" smtClean="0"/>
              <a:t>Mrs</a:t>
            </a:r>
            <a:r>
              <a:rPr lang="en-US" sz="2000" dirty="0" smtClean="0"/>
              <a:t> Melanie Price </a:t>
            </a:r>
          </a:p>
          <a:p>
            <a:pPr algn="ctr"/>
            <a:r>
              <a:rPr lang="en-US" sz="1600" dirty="0" smtClean="0"/>
              <a:t>Acting Head Teacher, DSL </a:t>
            </a:r>
            <a:endParaRPr lang="en-US" sz="1600" dirty="0"/>
          </a:p>
        </p:txBody>
      </p:sp>
      <p:pic>
        <p:nvPicPr>
          <p:cNvPr id="2050" name="Picture 2" descr="https://attachments.office.net/owa/vobrien%40berryhill.notts.sch.uk/service.svc/s/GetAttachmentThumbnail?id=AAMkADliZmJkNDkzLTE3YjgtNGYzZi1iZTBiLTEwZTQ0M2VjZmZiMABGAAAAAAAPKQuksFP8S7n7x%2F4rncDBBwDWOoZtDgixR5Z93elYwaB9AAAAAAEMAADWOoZtDgixR5Z93elYwaB9AACFYuEpAAABEgAQALiojJkFTYxIl6C%2F9u0BOlI%3D&amp;thumbnailType=2&amp;token=eyJhbGciOiJSUzI1NiIsImtpZCI6IjMwODE3OUNFNUY0QjUyRTc4QjJEQjg5NjZCQUY0RUNDMzcyN0FFRUUiLCJ0eXAiOiJKV1QiLCJ4NXQiOiJNSUY1emw5TFV1ZUxMYmlXYTY5T3pEY25ydTQifQ.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0OTczMywiZXhwIjoxNjIzODUwMzMzLCJpc3MiOiIwMDAwMDAwMi0wMDAwLTBmZjEtY2UwMC0wMDAwMDAwMDAwMDBANDEwYzExY2ItZGZkOS00ZjExLWE4ZTYtMjRlY2I2YmVhOTY0IiwiYXVkIjoiMDAwMDAwMDItMDAwMC0wZmYxLWNlMDAtMDAwMDAwMDAwMDAwL2F0dGFjaG1lbnRzLm9mZmljZS5uZXRANDEwYzExY2ItZGZkOS00ZjExLWE4ZTYtMjRlY2I2YmVhOTY0IiwiaGFwcCI6Im93YSJ9.PFBKmqwtbdnmvrfzozTuKuWgH1PMkGPppbPR_zoIDM5HiDEw5Lyl7kRoPFXhAm3pEuUo-n4qIi9z6oDPeMVfUN97gi3CWcCEhd8HKv6zcnsmkFWgkxoJhGJemSLLH52j2NSmzSHM0s1XMM-YFGNVusEa3bqe0kaJ1V4cHMF3XQEBqpZZiCWEr9ClT-d6RU-hBtuiF4RNguQRdOB8v41Anhd2S3lfzaT3MarjefPRW_gamN9o9z5cAEbLtGjEXQgq7eAx2BmmTwh4hO2fWOdbV8mVM4ilq29-CIb0AIUa3nobkBUSvNyl-Jp8GMi1MhGIMKOMIfY3lHI_9p1uiTFocQ&amp;X-OWA-CANARY=1Zec2ozQ7EmyWLUXPXVGGMCNo8LJMNkYYXo1TZa25id6glyIo9YkPGXCQSLSNdPn6B9Vir3jsv0.&amp;animation=tr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8655" y="1369851"/>
            <a:ext cx="1827803" cy="243707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343" y="1369851"/>
            <a:ext cx="1745925" cy="23279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2275" y="1369851"/>
            <a:ext cx="1841515" cy="2455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870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6000">
                <a:ln>
                  <a:solidFill>
                    <a:schemeClr val="bg2">
                      <a:lumMod val="1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rPr>
              <a:t>The EYFS curriculum</a:t>
            </a:r>
          </a:p>
        </p:txBody>
      </p:sp>
      <p:sp>
        <p:nvSpPr>
          <p:cNvPr id="5" name="Content Placeholder 4"/>
          <p:cNvSpPr>
            <a:spLocks noGrp="1"/>
          </p:cNvSpPr>
          <p:nvPr>
            <p:ph idx="1"/>
          </p:nvPr>
        </p:nvSpPr>
        <p:spPr>
          <a:xfrm>
            <a:off x="395536" y="1495325"/>
            <a:ext cx="8229600" cy="4813995"/>
          </a:xfrm>
        </p:spPr>
        <p:txBody>
          <a:bodyPr>
            <a:normAutofit fontScale="40000" lnSpcReduction="20000"/>
          </a:bodyPr>
          <a:lstStyle/>
          <a:p>
            <a:pPr>
              <a:buNone/>
            </a:pPr>
            <a:r>
              <a:rPr lang="en-GB" dirty="0"/>
              <a:t>                     </a:t>
            </a:r>
            <a:r>
              <a:rPr lang="en-GB" dirty="0">
                <a:solidFill>
                  <a:srgbClr val="00B0F0"/>
                </a:solidFill>
                <a:latin typeface="Comic Sans MS" panose="030F0702030302020204" pitchFamily="66" charset="0"/>
              </a:rPr>
              <a:t>	</a:t>
            </a:r>
            <a:r>
              <a:rPr lang="en-GB" sz="2800" dirty="0">
                <a:solidFill>
                  <a:schemeClr val="tx2"/>
                </a:solidFill>
                <a:latin typeface="Comic Sans MS" pitchFamily="66" charset="0"/>
              </a:rPr>
              <a:t>EYFS stands for </a:t>
            </a:r>
          </a:p>
          <a:p>
            <a:pPr algn="ctr">
              <a:lnSpc>
                <a:spcPct val="134000"/>
              </a:lnSpc>
              <a:buNone/>
            </a:pPr>
            <a:r>
              <a:rPr lang="en-GB" sz="2800" b="1" dirty="0">
                <a:solidFill>
                  <a:schemeClr val="tx2"/>
                </a:solidFill>
                <a:effectLst>
                  <a:outerShdw blurRad="38100" dist="38100" dir="2700000" algn="tl">
                    <a:srgbClr val="000000">
                      <a:alpha val="43137"/>
                    </a:srgbClr>
                  </a:outerShdw>
                </a:effectLst>
                <a:latin typeface="Comic Sans MS" pitchFamily="66" charset="0"/>
              </a:rPr>
              <a:t>Early Years Foundation Stage </a:t>
            </a:r>
          </a:p>
          <a:p>
            <a:pPr algn="ctr">
              <a:lnSpc>
                <a:spcPct val="134000"/>
              </a:lnSpc>
              <a:buNone/>
            </a:pPr>
            <a:r>
              <a:rPr lang="en-GB" sz="2800" dirty="0">
                <a:solidFill>
                  <a:schemeClr val="tx2"/>
                </a:solidFill>
                <a:latin typeface="Comic Sans MS" pitchFamily="66" charset="0"/>
              </a:rPr>
              <a:t>and comprises </a:t>
            </a:r>
            <a:r>
              <a:rPr lang="en-GB" sz="2800" b="1" dirty="0">
                <a:solidFill>
                  <a:schemeClr val="tx2"/>
                </a:solidFill>
                <a:effectLst>
                  <a:outerShdw blurRad="38100" dist="38100" dir="2700000" algn="tl">
                    <a:srgbClr val="000000">
                      <a:alpha val="43137"/>
                    </a:srgbClr>
                  </a:outerShdw>
                </a:effectLst>
                <a:latin typeface="Comic Sans MS" pitchFamily="66" charset="0"/>
              </a:rPr>
              <a:t>Foundation 1 (Nursery) </a:t>
            </a:r>
          </a:p>
          <a:p>
            <a:pPr algn="ctr">
              <a:lnSpc>
                <a:spcPct val="134000"/>
              </a:lnSpc>
              <a:buNone/>
            </a:pPr>
            <a:r>
              <a:rPr lang="en-GB" sz="2800" dirty="0">
                <a:solidFill>
                  <a:schemeClr val="tx2"/>
                </a:solidFill>
                <a:latin typeface="Comic Sans MS" pitchFamily="66" charset="0"/>
              </a:rPr>
              <a:t>and </a:t>
            </a:r>
            <a:r>
              <a:rPr lang="en-GB" sz="2800" b="1" dirty="0">
                <a:solidFill>
                  <a:schemeClr val="tx2"/>
                </a:solidFill>
                <a:effectLst>
                  <a:outerShdw blurRad="38100" dist="38100" dir="2700000" algn="tl">
                    <a:srgbClr val="000000">
                      <a:alpha val="43137"/>
                    </a:srgbClr>
                  </a:outerShdw>
                </a:effectLst>
                <a:latin typeface="Comic Sans MS" pitchFamily="66" charset="0"/>
              </a:rPr>
              <a:t>Foundation 2 (Reception)</a:t>
            </a:r>
            <a:r>
              <a:rPr lang="en-GB" sz="2800" dirty="0">
                <a:solidFill>
                  <a:schemeClr val="tx2"/>
                </a:solidFill>
                <a:effectLst>
                  <a:outerShdw blurRad="38100" dist="38100" dir="2700000" algn="tl">
                    <a:srgbClr val="000000">
                      <a:alpha val="43137"/>
                    </a:srgbClr>
                  </a:outerShdw>
                </a:effectLst>
                <a:latin typeface="Comic Sans MS" pitchFamily="66" charset="0"/>
              </a:rPr>
              <a:t>.</a:t>
            </a:r>
            <a:endParaRPr lang="en-GB" altLang="en-US" sz="2800" dirty="0">
              <a:solidFill>
                <a:schemeClr val="tx2"/>
              </a:solidFill>
              <a:effectLst>
                <a:outerShdw blurRad="38100" dist="38100" dir="2700000" algn="tl">
                  <a:srgbClr val="000000">
                    <a:alpha val="43137"/>
                  </a:srgbClr>
                </a:outerShdw>
              </a:effectLst>
              <a:latin typeface="Comic Sans MS" pitchFamily="66" charset="0"/>
            </a:endParaRPr>
          </a:p>
          <a:p>
            <a:pPr algn="ctr">
              <a:lnSpc>
                <a:spcPct val="134000"/>
              </a:lnSpc>
              <a:buNone/>
            </a:pPr>
            <a:r>
              <a:rPr lang="en-GB" altLang="en-US" sz="900" dirty="0">
                <a:solidFill>
                  <a:schemeClr val="accent4"/>
                </a:solidFill>
                <a:latin typeface="Comic Sans MS" pitchFamily="66" charset="0"/>
              </a:rPr>
              <a:t>	</a:t>
            </a:r>
          </a:p>
          <a:p>
            <a:pPr algn="ctr">
              <a:lnSpc>
                <a:spcPct val="134000"/>
              </a:lnSpc>
              <a:buNone/>
            </a:pPr>
            <a:r>
              <a:rPr lang="en-GB" altLang="en-US" sz="2800" dirty="0">
                <a:solidFill>
                  <a:schemeClr val="accent5"/>
                </a:solidFill>
                <a:latin typeface="Comic Sans MS" pitchFamily="66" charset="0"/>
              </a:rPr>
              <a:t>We follow the </a:t>
            </a:r>
            <a:r>
              <a:rPr lang="en-GB" altLang="en-US" sz="2800" b="1" dirty="0">
                <a:solidFill>
                  <a:schemeClr val="accent5"/>
                </a:solidFill>
                <a:effectLst>
                  <a:outerShdw blurRad="38100" dist="38100" dir="2700000" algn="tl">
                    <a:srgbClr val="000000">
                      <a:alpha val="43137"/>
                    </a:srgbClr>
                  </a:outerShdw>
                </a:effectLst>
                <a:latin typeface="Comic Sans MS" pitchFamily="66" charset="0"/>
              </a:rPr>
              <a:t>EYFS Framework</a:t>
            </a:r>
            <a:r>
              <a:rPr lang="en-GB" altLang="en-US" sz="2800" dirty="0">
                <a:solidFill>
                  <a:schemeClr val="accent5"/>
                </a:solidFill>
                <a:effectLst>
                  <a:outerShdw blurRad="38100" dist="38100" dir="2700000" algn="tl">
                    <a:srgbClr val="000000">
                      <a:alpha val="43137"/>
                    </a:srgbClr>
                  </a:outerShdw>
                </a:effectLst>
                <a:latin typeface="Comic Sans MS" pitchFamily="66" charset="0"/>
              </a:rPr>
              <a:t> </a:t>
            </a:r>
            <a:r>
              <a:rPr lang="en-GB" altLang="en-US" sz="2800" dirty="0">
                <a:solidFill>
                  <a:schemeClr val="accent5"/>
                </a:solidFill>
                <a:latin typeface="Comic Sans MS" pitchFamily="66" charset="0"/>
              </a:rPr>
              <a:t>(statutory) and </a:t>
            </a:r>
          </a:p>
          <a:p>
            <a:pPr algn="ctr">
              <a:lnSpc>
                <a:spcPct val="134000"/>
              </a:lnSpc>
              <a:buNone/>
            </a:pPr>
            <a:r>
              <a:rPr lang="en-GB" altLang="en-US" sz="2800" b="1" dirty="0">
                <a:solidFill>
                  <a:schemeClr val="accent5"/>
                </a:solidFill>
                <a:effectLst>
                  <a:outerShdw blurRad="38100" dist="38100" dir="2700000" algn="tl">
                    <a:srgbClr val="000000">
                      <a:alpha val="43137"/>
                    </a:srgbClr>
                  </a:outerShdw>
                </a:effectLst>
                <a:latin typeface="Comic Sans MS" pitchFamily="66" charset="0"/>
              </a:rPr>
              <a:t>Development Matters </a:t>
            </a:r>
            <a:r>
              <a:rPr lang="en-GB" altLang="en-US" sz="2800" dirty="0">
                <a:solidFill>
                  <a:schemeClr val="accent5"/>
                </a:solidFill>
                <a:latin typeface="Comic Sans MS" pitchFamily="66" charset="0"/>
              </a:rPr>
              <a:t>(non-statutory). </a:t>
            </a:r>
          </a:p>
          <a:p>
            <a:pPr algn="ctr">
              <a:lnSpc>
                <a:spcPct val="134000"/>
              </a:lnSpc>
              <a:buNone/>
            </a:pPr>
            <a:r>
              <a:rPr lang="en-GB" altLang="en-US" sz="1000" dirty="0">
                <a:solidFill>
                  <a:schemeClr val="tx2"/>
                </a:solidFill>
                <a:effectLst>
                  <a:outerShdw blurRad="38100" dist="38100" dir="2700000" algn="tl">
                    <a:srgbClr val="000000">
                      <a:alpha val="43137"/>
                    </a:srgbClr>
                  </a:outerShdw>
                </a:effectLst>
                <a:latin typeface="Comic Sans MS" pitchFamily="66" charset="0"/>
              </a:rPr>
              <a:t> </a:t>
            </a:r>
          </a:p>
          <a:p>
            <a:pPr algn="ctr">
              <a:lnSpc>
                <a:spcPct val="134000"/>
              </a:lnSpc>
              <a:buNone/>
            </a:pPr>
            <a:r>
              <a:rPr lang="en-GB" sz="2800" dirty="0">
                <a:solidFill>
                  <a:schemeClr val="tx2"/>
                </a:solidFill>
                <a:latin typeface="Comic Sans MS" pitchFamily="66" charset="0"/>
              </a:rPr>
              <a:t>We have focussed teaching times and independent learning times</a:t>
            </a:r>
            <a:r>
              <a:rPr lang="en-GB" sz="2800" dirty="0" smtClean="0">
                <a:solidFill>
                  <a:schemeClr val="tx2"/>
                </a:solidFill>
                <a:latin typeface="Comic Sans MS" pitchFamily="66" charset="0"/>
              </a:rPr>
              <a:t>.  </a:t>
            </a:r>
          </a:p>
          <a:p>
            <a:pPr algn="ctr">
              <a:lnSpc>
                <a:spcPct val="134000"/>
              </a:lnSpc>
              <a:buNone/>
            </a:pPr>
            <a:r>
              <a:rPr lang="en-US" sz="2800" dirty="0" smtClean="0">
                <a:solidFill>
                  <a:schemeClr val="tx2"/>
                </a:solidFill>
                <a:latin typeface="Comic Sans MS" pitchFamily="66" charset="0"/>
              </a:rPr>
              <a:t>During these times, staff might do focused directed tasks or spend time </a:t>
            </a:r>
          </a:p>
          <a:p>
            <a:pPr algn="ctr">
              <a:lnSpc>
                <a:spcPct val="134000"/>
              </a:lnSpc>
              <a:buNone/>
            </a:pPr>
            <a:r>
              <a:rPr lang="en-US" sz="2800" dirty="0" smtClean="0">
                <a:solidFill>
                  <a:schemeClr val="tx2"/>
                </a:solidFill>
                <a:latin typeface="Comic Sans MS" pitchFamily="66" charset="0"/>
              </a:rPr>
              <a:t>Interacting with children to take learning on.  We aim for no ceiling on learning! </a:t>
            </a:r>
            <a:endParaRPr lang="en-GB" sz="2800" dirty="0">
              <a:solidFill>
                <a:schemeClr val="tx2"/>
              </a:solidFill>
              <a:latin typeface="Comic Sans MS" pitchFamily="66" charset="0"/>
            </a:endParaRPr>
          </a:p>
          <a:p>
            <a:pPr algn="ctr">
              <a:lnSpc>
                <a:spcPct val="134000"/>
              </a:lnSpc>
              <a:buNone/>
            </a:pPr>
            <a:endParaRPr lang="en-GB" sz="2800" dirty="0">
              <a:solidFill>
                <a:schemeClr val="tx2"/>
              </a:solidFill>
              <a:latin typeface="Comic Sans MS" pitchFamily="66" charset="0"/>
            </a:endParaRPr>
          </a:p>
          <a:p>
            <a:pPr algn="ctr">
              <a:lnSpc>
                <a:spcPct val="134000"/>
              </a:lnSpc>
              <a:buNone/>
            </a:pPr>
            <a:r>
              <a:rPr lang="en-GB" sz="2800" dirty="0">
                <a:solidFill>
                  <a:schemeClr val="tx2"/>
                </a:solidFill>
                <a:latin typeface="Comic Sans MS" pitchFamily="66" charset="0"/>
              </a:rPr>
              <a:t>Young children learn best through </a:t>
            </a:r>
          </a:p>
          <a:p>
            <a:pPr algn="ctr">
              <a:lnSpc>
                <a:spcPct val="134000"/>
              </a:lnSpc>
              <a:buNone/>
            </a:pPr>
            <a:r>
              <a:rPr lang="en-GB" sz="2800" b="1" dirty="0">
                <a:solidFill>
                  <a:schemeClr val="tx2"/>
                </a:solidFill>
                <a:effectLst>
                  <a:outerShdw blurRad="38100" dist="38100" dir="2700000" algn="tl">
                    <a:srgbClr val="000000">
                      <a:alpha val="43137"/>
                    </a:srgbClr>
                  </a:outerShdw>
                </a:effectLst>
                <a:latin typeface="Comic Sans MS" pitchFamily="66" charset="0"/>
              </a:rPr>
              <a:t>play</a:t>
            </a:r>
            <a:r>
              <a:rPr lang="en-GB" sz="2800" dirty="0">
                <a:solidFill>
                  <a:schemeClr val="tx2"/>
                </a:solidFill>
                <a:latin typeface="Comic Sans MS" pitchFamily="66" charset="0"/>
              </a:rPr>
              <a:t> and having </a:t>
            </a:r>
            <a:r>
              <a:rPr lang="en-GB" sz="2800" b="1" dirty="0">
                <a:solidFill>
                  <a:schemeClr val="tx2"/>
                </a:solidFill>
                <a:effectLst>
                  <a:outerShdw blurRad="38100" dist="38100" dir="2700000" algn="tl">
                    <a:srgbClr val="000000">
                      <a:alpha val="43137"/>
                    </a:srgbClr>
                  </a:outerShdw>
                </a:effectLst>
                <a:latin typeface="Comic Sans MS" pitchFamily="66" charset="0"/>
              </a:rPr>
              <a:t>fun</a:t>
            </a:r>
            <a:r>
              <a:rPr lang="en-GB" sz="2800" dirty="0">
                <a:solidFill>
                  <a:schemeClr val="tx2"/>
                </a:solidFill>
                <a:latin typeface="Comic Sans MS" pitchFamily="66" charset="0"/>
              </a:rPr>
              <a:t>!</a:t>
            </a:r>
          </a:p>
          <a:p>
            <a:pPr algn="ctr">
              <a:lnSpc>
                <a:spcPct val="134000"/>
              </a:lnSpc>
              <a:buNone/>
            </a:pPr>
            <a:endParaRPr lang="en-GB" sz="2800" dirty="0">
              <a:solidFill>
                <a:schemeClr val="tx2"/>
              </a:solidFill>
              <a:latin typeface="Comic Sans MS" pitchFamily="66" charset="0"/>
            </a:endParaRPr>
          </a:p>
          <a:p>
            <a:pPr algn="ctr">
              <a:lnSpc>
                <a:spcPct val="134000"/>
              </a:lnSpc>
              <a:buNone/>
            </a:pPr>
            <a:r>
              <a:rPr lang="en-GB" sz="2800" dirty="0">
                <a:solidFill>
                  <a:srgbClr val="002060"/>
                </a:solidFill>
                <a:latin typeface="Comic Sans MS" pitchFamily="66" charset="0"/>
              </a:rPr>
              <a:t>Our aim is to give the children a </a:t>
            </a:r>
            <a:r>
              <a:rPr lang="en-GB" sz="2800" b="1" dirty="0">
                <a:solidFill>
                  <a:srgbClr val="002060"/>
                </a:solidFill>
                <a:effectLst>
                  <a:outerShdw blurRad="38100" dist="38100" dir="2700000" algn="tl">
                    <a:srgbClr val="000000">
                      <a:alpha val="43137"/>
                    </a:srgbClr>
                  </a:outerShdw>
                </a:effectLst>
                <a:latin typeface="Comic Sans MS" pitchFamily="66" charset="0"/>
              </a:rPr>
              <a:t>love of learning</a:t>
            </a:r>
            <a:r>
              <a:rPr lang="en-GB" sz="2800" dirty="0" smtClean="0">
                <a:solidFill>
                  <a:srgbClr val="002060"/>
                </a:solidFill>
                <a:latin typeface="Comic Sans MS" pitchFamily="66" charset="0"/>
              </a:rPr>
              <a:t>!  We aim to ‘Equip, Enrich, Embed’ right through Berry Hill Primary school,</a:t>
            </a:r>
          </a:p>
          <a:p>
            <a:pPr algn="ctr">
              <a:lnSpc>
                <a:spcPct val="134000"/>
              </a:lnSpc>
              <a:buNone/>
            </a:pPr>
            <a:r>
              <a:rPr lang="en-US" sz="2800" dirty="0">
                <a:solidFill>
                  <a:srgbClr val="002060"/>
                </a:solidFill>
                <a:latin typeface="Comic Sans MS" pitchFamily="66" charset="0"/>
              </a:rPr>
              <a:t> </a:t>
            </a:r>
            <a:r>
              <a:rPr lang="en-US" sz="2800" dirty="0" smtClean="0">
                <a:solidFill>
                  <a:srgbClr val="002060"/>
                </a:solidFill>
                <a:latin typeface="Comic Sans MS" pitchFamily="66" charset="0"/>
              </a:rPr>
              <a:t>and EYFS are </a:t>
            </a:r>
            <a:r>
              <a:rPr lang="en-US" sz="2800" dirty="0" err="1" smtClean="0">
                <a:solidFill>
                  <a:srgbClr val="002060"/>
                </a:solidFill>
                <a:latin typeface="Comic Sans MS" pitchFamily="66" charset="0"/>
              </a:rPr>
              <a:t>childrens</a:t>
            </a:r>
            <a:r>
              <a:rPr lang="en-US" sz="2800" dirty="0" smtClean="0">
                <a:solidFill>
                  <a:srgbClr val="002060"/>
                </a:solidFill>
                <a:latin typeface="Comic Sans MS" pitchFamily="66" charset="0"/>
              </a:rPr>
              <a:t> first steps in this.</a:t>
            </a:r>
            <a:endParaRPr lang="en-GB" sz="2800" dirty="0">
              <a:solidFill>
                <a:srgbClr val="002060"/>
              </a:solidFill>
              <a:latin typeface="Comic Sans MS" pitchFamily="66" charset="0"/>
            </a:endParaRPr>
          </a:p>
          <a:p>
            <a:pPr algn="ctr">
              <a:lnSpc>
                <a:spcPct val="134000"/>
              </a:lnSpc>
              <a:buNone/>
            </a:pPr>
            <a:endParaRPr lang="en-GB" sz="3100" dirty="0">
              <a:solidFill>
                <a:schemeClr val="tx2"/>
              </a:solidFill>
              <a:latin typeface="Comic Sans MS"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6000" dirty="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rPr>
              <a:t>Learning </a:t>
            </a:r>
            <a:r>
              <a:rPr lang="en-GB" sz="6000" dirty="0" err="1" smtClean="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rPr>
              <a:t>evironment</a:t>
            </a:r>
            <a:endParaRPr lang="en-GB" sz="6000" dirty="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5" name="Content Placeholder 4"/>
          <p:cNvSpPr>
            <a:spLocks noGrp="1"/>
          </p:cNvSpPr>
          <p:nvPr>
            <p:ph idx="1"/>
          </p:nvPr>
        </p:nvSpPr>
        <p:spPr>
          <a:xfrm>
            <a:off x="850322" y="9722717"/>
            <a:ext cx="343267" cy="1066510"/>
          </a:xfrm>
        </p:spPr>
        <p:txBody>
          <a:bodyPr>
            <a:normAutofit fontScale="25000" lnSpcReduction="20000"/>
          </a:bodyPr>
          <a:lstStyle/>
          <a:p>
            <a:pPr>
              <a:buNone/>
            </a:pPr>
            <a:r>
              <a:rPr lang="en-GB" dirty="0"/>
              <a:t>                     </a:t>
            </a:r>
          </a:p>
          <a:p>
            <a:pPr>
              <a:buNone/>
            </a:pPr>
            <a:r>
              <a:rPr lang="en-GB" dirty="0">
                <a:solidFill>
                  <a:srgbClr val="00B0F0"/>
                </a:solidFill>
                <a:latin typeface="Comic Sans MS" panose="030F0702030302020204" pitchFamily="66" charset="0"/>
              </a:rPr>
              <a:t>				               </a:t>
            </a:r>
          </a:p>
          <a:p>
            <a:pPr>
              <a:buNone/>
            </a:pPr>
            <a:r>
              <a:rPr lang="en-GB" dirty="0">
                <a:solidFill>
                  <a:srgbClr val="00B0F0"/>
                </a:solidFill>
                <a:latin typeface="Comic Sans MS" panose="030F0702030302020204" pitchFamily="66" charset="0"/>
              </a:rPr>
              <a:t>    </a:t>
            </a:r>
            <a:r>
              <a:rPr lang="en-GB" dirty="0" smtClean="0">
                <a:solidFill>
                  <a:srgbClr val="00B0F0"/>
                </a:solidFill>
                <a:latin typeface="Comic Sans MS" panose="030F0702030302020204" pitchFamily="66" charset="0"/>
              </a:rPr>
              <a:t>Outside….             </a:t>
            </a:r>
            <a:endParaRPr lang="en-GB" dirty="0">
              <a:solidFill>
                <a:srgbClr val="00B0F0"/>
              </a:solidFill>
              <a:latin typeface="Comic Sans MS" panose="030F0702030302020204" pitchFamily="66" charset="0"/>
            </a:endParaRPr>
          </a:p>
          <a:p>
            <a:pPr>
              <a:buNone/>
            </a:pPr>
            <a:endParaRPr lang="en-GB" b="1" dirty="0">
              <a:solidFill>
                <a:srgbClr val="00B0F0"/>
              </a:solidFill>
              <a:effectLst>
                <a:outerShdw blurRad="38100" dist="38100" dir="2700000" algn="tl">
                  <a:srgbClr val="000000">
                    <a:alpha val="43137"/>
                  </a:srgbClr>
                </a:outerShdw>
              </a:effectLst>
              <a:latin typeface="Comic Sans MS" panose="030F0702030302020204" pitchFamily="66" charset="0"/>
            </a:endParaRPr>
          </a:p>
          <a:p>
            <a:pPr>
              <a:buNone/>
            </a:pPr>
            <a:endParaRPr lang="en-GB" b="1" dirty="0">
              <a:solidFill>
                <a:srgbClr val="00B0F0"/>
              </a:solidFill>
              <a:effectLst>
                <a:outerShdw blurRad="38100" dist="38100" dir="2700000" algn="tl">
                  <a:srgbClr val="000000">
                    <a:alpha val="43137"/>
                  </a:srgbClr>
                </a:outerShdw>
              </a:effectLst>
              <a:latin typeface="Comic Sans MS" panose="030F0702030302020204" pitchFamily="66" charset="0"/>
            </a:endParaRPr>
          </a:p>
          <a:p>
            <a:pPr>
              <a:buNone/>
            </a:pPr>
            <a:r>
              <a:rPr lang="en-GB" b="1" dirty="0">
                <a:solidFill>
                  <a:srgbClr val="00B0F0"/>
                </a:solidFill>
                <a:effectLst>
                  <a:outerShdw blurRad="38100" dist="38100" dir="2700000" algn="tl">
                    <a:srgbClr val="000000">
                      <a:alpha val="43137"/>
                    </a:srgbClr>
                  </a:outerShdw>
                </a:effectLst>
                <a:latin typeface="Comic Sans MS" panose="030F0702030302020204" pitchFamily="66" charset="0"/>
              </a:rPr>
              <a:t>  </a:t>
            </a:r>
          </a:p>
          <a:p>
            <a:pPr>
              <a:buNone/>
            </a:pPr>
            <a:r>
              <a:rPr lang="en-GB" b="1" dirty="0">
                <a:solidFill>
                  <a:srgbClr val="00B0F0"/>
                </a:solidFill>
                <a:effectLst>
                  <a:outerShdw blurRad="38100" dist="38100" dir="2700000" algn="tl">
                    <a:srgbClr val="000000">
                      <a:alpha val="43137"/>
                    </a:srgbClr>
                  </a:outerShdw>
                </a:effectLst>
                <a:latin typeface="Comic Sans MS" panose="030F0702030302020204" pitchFamily="66" charset="0"/>
              </a:rPr>
              <a:t> </a:t>
            </a:r>
            <a:endParaRPr lang="en-GB" dirty="0">
              <a:solidFill>
                <a:srgbClr val="00B0F0"/>
              </a:solidFill>
              <a:latin typeface="Comic Sans MS" panose="030F0702030302020204" pitchFamily="66" charset="0"/>
            </a:endParaRPr>
          </a:p>
        </p:txBody>
      </p:sp>
      <p:sp>
        <p:nvSpPr>
          <p:cNvPr id="8" name="TextBox 13"/>
          <p:cNvSpPr txBox="1"/>
          <p:nvPr/>
        </p:nvSpPr>
        <p:spPr>
          <a:xfrm>
            <a:off x="78904" y="1279093"/>
            <a:ext cx="9065096" cy="877356"/>
          </a:xfrm>
          <a:prstGeom prst="rect">
            <a:avLst/>
          </a:prstGeom>
          <a:noFill/>
        </p:spPr>
        <p:txBody>
          <a:bodyPr wrap="square" rtlCol="0">
            <a:spAutoFit/>
          </a:bodyPr>
          <a:lstStyle/>
          <a:p>
            <a:pPr algn="ctr">
              <a:lnSpc>
                <a:spcPct val="150000"/>
              </a:lnSpc>
            </a:pPr>
            <a:r>
              <a:rPr lang="en-US" b="1" dirty="0">
                <a:solidFill>
                  <a:srgbClr val="002060"/>
                </a:solidFill>
                <a:latin typeface="Comic Sans MS" panose="030F0702030302020204" pitchFamily="66" charset="0"/>
              </a:rPr>
              <a:t>The two classes work as a unit</a:t>
            </a:r>
            <a:r>
              <a:rPr lang="en-US" b="1" dirty="0" smtClean="0">
                <a:solidFill>
                  <a:srgbClr val="002060"/>
                </a:solidFill>
                <a:latin typeface="Comic Sans MS" panose="030F0702030302020204" pitchFamily="66" charset="0"/>
              </a:rPr>
              <a:t>. Most of the time they can choose freely between being inside and outside.</a:t>
            </a:r>
            <a:endParaRPr lang="en-US" dirty="0">
              <a:solidFill>
                <a:srgbClr val="002060"/>
              </a:solidFill>
              <a:latin typeface="Comic Sans MS" panose="030F0702030302020204" pitchFamily="66" charset="0"/>
            </a:endParaRPr>
          </a:p>
        </p:txBody>
      </p:sp>
      <p:pic>
        <p:nvPicPr>
          <p:cNvPr id="4098" name="Picture 2" descr="https://attachments.office.net/owa/vobrien%40berryhill.notts.sch.uk/service.svc/s/GetAttachmentThumbnail?id=AAMkADliZmJkNDkzLTE3YjgtNGYzZi1iZTBiLTEwZTQ0M2VjZmZiMABGAAAAAAAPKQuksFP8S7n7x%2F4rncDBBwDWOoZtDgixR5Z93elYwaB9AAAAAAEMAADWOoZtDgixR5Z93elYwaB9AACFYuEqAAABEgAQAE64o5DsUuFCr4aKurFiMZY%3D&amp;thumbnailType=2&amp;token=eyJhbGciOiJSUzI1NiIsImtpZCI6IjMwODE3OUNFNUY0QjUyRTc4QjJEQjg5NjZCQUY0RUNDMzcyN0FFRUUiLCJ0eXAiOiJKV1QiLCJ4NXQiOiJNSUY1emw5TFV1ZUxMYmlXYTY5T3pEY25ydTQifQ.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1MDY1MCwiZXhwIjoxNjIzODUxMjUwLCJpc3MiOiIwMDAwMDAwMi0wMDAwLTBmZjEtY2UwMC0wMDAwMDAwMDAwMDBANDEwYzExY2ItZGZkOS00ZjExLWE4ZTYtMjRlY2I2YmVhOTY0IiwiYXVkIjoiMDAwMDAwMDItMDAwMC0wZmYxLWNlMDAtMDAwMDAwMDAwMDAwL2F0dGFjaG1lbnRzLm9mZmljZS5uZXRANDEwYzExY2ItZGZkOS00ZjExLWE4ZTYtMjRlY2I2YmVhOTY0IiwiaGFwcCI6Im93YSJ9.girTWGJ8OoDxVtT9J0-jqJ0-TYS7xRML5M64vrMCBMnrEmIttmd6Sg3qF33kUblFTBBcD4-SV7qQB7J0jsHdbF0ihTOCUEYaQQLdiAIDQ081K5PMfr_nu-3WpZcwJQUjSrkTVJQinnlkAQzMxG_-ERt_lcvdiQ-6aGzHOeb6aouT4ldX-59jsGDFgz7ADi4T3mMmiuCPfkV0V5BH3TyK-CsKAad8NzNnkL8HkuYxUn2VOMOBPQOV7q6RTjc8hg-714K5xECVQVqaxhSr1J7e2vPVY9qY77rCTRyiTiA-OVflMISwBi_8P2rShWzdZuPdWkH9XCxfXvAQvKFHa0E5Pg&amp;X-OWA-CANARY=HA4D3eWIKUKgItFzshzOzACla_TLMNkYtFOwkh5qzae5ccQsurra0sz656h8YKHK2CMxZmouhss.&amp;animation=tr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172" y="2045568"/>
            <a:ext cx="1652371" cy="220316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6001" y="3147148"/>
            <a:ext cx="2014945" cy="269783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0047" y="2156449"/>
            <a:ext cx="1742029" cy="233242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9919" y="2252581"/>
            <a:ext cx="2091799" cy="156231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50280" y="4031529"/>
            <a:ext cx="2417878" cy="180585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574" y="4603607"/>
            <a:ext cx="2654945" cy="19829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935107" y="2045568"/>
            <a:ext cx="1822935" cy="523220"/>
          </a:xfrm>
          <a:prstGeom prst="rect">
            <a:avLst/>
          </a:prstGeom>
        </p:spPr>
        <p:txBody>
          <a:bodyPr wrap="none">
            <a:spAutoFit/>
          </a:bodyPr>
          <a:lstStyle/>
          <a:p>
            <a:r>
              <a:rPr lang="en-US" sz="2800" dirty="0" smtClean="0">
                <a:solidFill>
                  <a:schemeClr val="bg2">
                    <a:lumMod val="75000"/>
                  </a:schemeClr>
                </a:solidFill>
                <a:latin typeface="Comic Sans MS" panose="030F0702030302020204" pitchFamily="66" charset="0"/>
              </a:rPr>
              <a:t>Outside…</a:t>
            </a:r>
            <a:r>
              <a:rPr lang="en-US" dirty="0" smtClean="0">
                <a:solidFill>
                  <a:schemeClr val="bg2">
                    <a:lumMod val="75000"/>
                  </a:schemeClr>
                </a:solidFill>
                <a:latin typeface="Comic Sans MS" panose="030F0702030302020204" pitchFamily="66" charset="0"/>
              </a:rPr>
              <a:t> </a:t>
            </a:r>
            <a:endParaRPr lang="en-GB" dirty="0">
              <a:solidFill>
                <a:schemeClr val="bg2">
                  <a:lumMod val="75000"/>
                </a:schemeClr>
              </a:solidFill>
              <a:latin typeface="Comic Sans MS" panose="030F0702030302020204" pitchFamily="66" charset="0"/>
            </a:endParaRPr>
          </a:p>
        </p:txBody>
      </p:sp>
      <p:sp>
        <p:nvSpPr>
          <p:cNvPr id="3" name="Oval 2"/>
          <p:cNvSpPr/>
          <p:nvPr/>
        </p:nvSpPr>
        <p:spPr>
          <a:xfrm>
            <a:off x="4890407" y="2578671"/>
            <a:ext cx="285750" cy="343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62182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pPr algn="ctr"/>
            <a:r>
              <a:rPr lang="en-GB" sz="4000" dirty="0">
                <a:ln>
                  <a:solidFill>
                    <a:srgbClr val="39639D">
                      <a:lumMod val="50000"/>
                    </a:srgbClr>
                  </a:solidFill>
                </a:ln>
                <a:solidFill>
                  <a:schemeClr val="accent4"/>
                </a:solidFill>
                <a:effectLst>
                  <a:outerShdw blurRad="50800" dist="38100" dir="2700000" algn="tl" rotWithShape="0">
                    <a:prstClr val="black">
                      <a:alpha val="40000"/>
                    </a:prstClr>
                  </a:outerShdw>
                </a:effectLst>
                <a:latin typeface="Comic Sans MS"/>
              </a:rPr>
              <a:t>Our learning Environment </a:t>
            </a:r>
            <a:endParaRPr lang="en-GB" sz="6000" dirty="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5" name="Content Placeholder 4"/>
          <p:cNvSpPr>
            <a:spLocks noGrp="1"/>
          </p:cNvSpPr>
          <p:nvPr>
            <p:ph idx="1"/>
          </p:nvPr>
        </p:nvSpPr>
        <p:spPr/>
        <p:txBody>
          <a:bodyPr vert="horz" lIns="91440" tIns="45720" rIns="91440" bIns="45720" anchor="t">
            <a:normAutofit/>
          </a:bodyPr>
          <a:lstStyle/>
          <a:p>
            <a:pPr indent="-255905">
              <a:buNone/>
            </a:pPr>
            <a:r>
              <a:rPr lang="en-GB" dirty="0"/>
              <a:t>                     </a:t>
            </a:r>
            <a:endParaRPr lang="en-US" dirty="0"/>
          </a:p>
          <a:p>
            <a:pPr indent="-255905">
              <a:buNone/>
            </a:pPr>
            <a:r>
              <a:rPr lang="en-GB" dirty="0">
                <a:solidFill>
                  <a:srgbClr val="00B0F0"/>
                </a:solidFill>
                <a:latin typeface="Comic Sans MS"/>
              </a:rPr>
              <a:t>	</a:t>
            </a:r>
          </a:p>
          <a:p>
            <a:pPr indent="-255905"/>
            <a:endParaRPr lang="en-GB" dirty="0">
              <a:solidFill>
                <a:srgbClr val="00B0F0"/>
              </a:solidFill>
              <a:latin typeface="Comic Sans MS" panose="030F0702030302020204" pitchFamily="66" charset="0"/>
            </a:endParaRPr>
          </a:p>
          <a:p>
            <a:pPr indent="-255905"/>
            <a:endParaRPr lang="en-GB" dirty="0">
              <a:solidFill>
                <a:srgbClr val="00B0F0"/>
              </a:solidFill>
              <a:latin typeface="Comic Sans MS" panose="030F0702030302020204" pitchFamily="66" charset="0"/>
            </a:endParaRPr>
          </a:p>
          <a:p>
            <a:pPr indent="-255905">
              <a:buNone/>
            </a:pPr>
            <a:r>
              <a:rPr lang="en-GB" dirty="0">
                <a:solidFill>
                  <a:srgbClr val="00B0F0"/>
                </a:solidFill>
                <a:latin typeface="Comic Sans MS"/>
              </a:rPr>
              <a:t>	</a:t>
            </a:r>
          </a:p>
        </p:txBody>
      </p:sp>
      <p:sp>
        <p:nvSpPr>
          <p:cNvPr id="9" name="TextBox 8"/>
          <p:cNvSpPr txBox="1"/>
          <p:nvPr/>
        </p:nvSpPr>
        <p:spPr>
          <a:xfrm>
            <a:off x="544946" y="1156028"/>
            <a:ext cx="1628972" cy="523220"/>
          </a:xfrm>
          <a:prstGeom prst="rect">
            <a:avLst/>
          </a:prstGeom>
          <a:noFill/>
        </p:spPr>
        <p:txBody>
          <a:bodyPr wrap="none" rtlCol="0">
            <a:spAutoFit/>
          </a:bodyPr>
          <a:lstStyle/>
          <a:p>
            <a:r>
              <a:rPr lang="en-US" sz="2800" dirty="0" smtClean="0">
                <a:solidFill>
                  <a:schemeClr val="bg2">
                    <a:lumMod val="75000"/>
                  </a:schemeClr>
                </a:solidFill>
                <a:latin typeface="Comic Sans MS" panose="030F0702030302020204" pitchFamily="66" charset="0"/>
              </a:rPr>
              <a:t>Inside… </a:t>
            </a:r>
            <a:endParaRPr lang="en-GB" sz="2800" dirty="0">
              <a:solidFill>
                <a:schemeClr val="bg2">
                  <a:lumMod val="75000"/>
                </a:schemeClr>
              </a:solidFill>
              <a:latin typeface="Comic Sans MS" panose="030F0702030302020204" pitchFamily="66" charset="0"/>
            </a:endParaRPr>
          </a:p>
        </p:txBody>
      </p:sp>
      <p:pic>
        <p:nvPicPr>
          <p:cNvPr id="5122"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2724" y="4158995"/>
            <a:ext cx="1671204" cy="223759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4882" y="1292300"/>
            <a:ext cx="1811833" cy="242588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50774" y="1383703"/>
            <a:ext cx="2261215" cy="168884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8506" y="4158995"/>
            <a:ext cx="2437821" cy="182074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24882" y="4706485"/>
            <a:ext cx="2136532" cy="159572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94250" y="4903663"/>
            <a:ext cx="2175004" cy="16244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8461" r="29272"/>
          <a:stretch/>
        </p:blipFill>
        <p:spPr bwMode="auto">
          <a:xfrm>
            <a:off x="4703053" y="1383703"/>
            <a:ext cx="1757168" cy="210764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881556" y="3115551"/>
            <a:ext cx="2151389" cy="160681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73088" y="3738817"/>
            <a:ext cx="1346617" cy="180300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11"/>
          <a:stretch>
            <a:fillRect/>
          </a:stretch>
        </p:blipFill>
        <p:spPr>
          <a:xfrm>
            <a:off x="312970" y="1679248"/>
            <a:ext cx="1622703" cy="2172656"/>
          </a:xfrm>
          <a:prstGeom prst="rect">
            <a:avLst/>
          </a:prstGeom>
        </p:spPr>
      </p:pic>
    </p:spTree>
    <p:extLst>
      <p:ext uri="{BB962C8B-B14F-4D97-AF65-F5344CB8AC3E}">
        <p14:creationId xmlns:p14="http://schemas.microsoft.com/office/powerpoint/2010/main" val="4083304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5564" y="1248935"/>
            <a:ext cx="2752436" cy="2055726"/>
          </a:xfrm>
          <a:prstGeom prst="rect">
            <a:avLst/>
          </a:prstGeom>
        </p:spPr>
      </p:pic>
      <p:sp>
        <p:nvSpPr>
          <p:cNvPr id="3" name="Rectangle 2"/>
          <p:cNvSpPr/>
          <p:nvPr/>
        </p:nvSpPr>
        <p:spPr>
          <a:xfrm>
            <a:off x="1389113" y="711200"/>
            <a:ext cx="3810960" cy="523220"/>
          </a:xfrm>
          <a:prstGeom prst="rect">
            <a:avLst/>
          </a:prstGeom>
        </p:spPr>
        <p:txBody>
          <a:bodyPr wrap="square">
            <a:spAutoFit/>
          </a:bodyPr>
          <a:lstStyle/>
          <a:p>
            <a:r>
              <a:rPr lang="en-US" sz="2800" dirty="0" smtClean="0">
                <a:ln>
                  <a:solidFill>
                    <a:srgbClr val="39639D">
                      <a:lumMod val="50000"/>
                    </a:srgbClr>
                  </a:solidFill>
                </a:ln>
                <a:solidFill>
                  <a:schemeClr val="accent4"/>
                </a:solidFill>
                <a:effectLst>
                  <a:outerShdw blurRad="50800" dist="38100" dir="2700000" algn="tl" rotWithShape="0">
                    <a:prstClr val="black">
                      <a:alpha val="40000"/>
                    </a:prstClr>
                  </a:outerShdw>
                </a:effectLst>
                <a:latin typeface="Comic Sans MS"/>
              </a:rPr>
              <a:t>Forest Schools…</a:t>
            </a:r>
            <a:endParaRPr lang="en-GB" sz="2800" dirty="0"/>
          </a:p>
        </p:txBody>
      </p:sp>
      <p:pic>
        <p:nvPicPr>
          <p:cNvPr id="3074" name="Picture 2"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7782" y="250103"/>
            <a:ext cx="1834438" cy="245615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95762" y="1248935"/>
            <a:ext cx="2564258" cy="191518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7768" y="4766175"/>
            <a:ext cx="2588938" cy="193361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74949" y="3515956"/>
            <a:ext cx="2968403" cy="221702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85278" y="2843990"/>
            <a:ext cx="2417739" cy="1805749"/>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previe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6108" y="3746865"/>
            <a:ext cx="2968402" cy="2217026"/>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p:cNvSpPr/>
          <p:nvPr/>
        </p:nvSpPr>
        <p:spPr>
          <a:xfrm>
            <a:off x="2409536" y="3746864"/>
            <a:ext cx="638464"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5551713" y="4158440"/>
            <a:ext cx="242437" cy="3472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34899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268760"/>
            <a:ext cx="7992888" cy="1015663"/>
          </a:xfrm>
          <a:prstGeom prst="rect">
            <a:avLst/>
          </a:prstGeom>
          <a:noFill/>
        </p:spPr>
        <p:txBody>
          <a:bodyPr wrap="square" rtlCol="0">
            <a:spAutoFit/>
          </a:bodyPr>
          <a:lstStyle/>
          <a:p>
            <a:pPr algn="ctr"/>
            <a:r>
              <a:rPr lang="en-GB" sz="6000" b="1">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itchFamily="66" charset="0"/>
              </a:rPr>
              <a:t>Routine of the day</a:t>
            </a:r>
            <a:endParaRPr lang="en-GB" sz="6000">
              <a:ln>
                <a:solidFill>
                  <a:schemeClr val="accent4">
                    <a:lumMod val="50000"/>
                  </a:schemeClr>
                </a:solidFill>
              </a:ln>
              <a:effectLst>
                <a:outerShdw blurRad="50800" dist="38100" dir="2700000" algn="tl" rotWithShape="0">
                  <a:prstClr val="black">
                    <a:alpha val="40000"/>
                  </a:prstClr>
                </a:outerShdw>
              </a:effectLst>
              <a:latin typeface="Comic Sans MS" pitchFamily="66" charset="0"/>
            </a:endParaRPr>
          </a:p>
        </p:txBody>
      </p:sp>
      <p:pic>
        <p:nvPicPr>
          <p:cNvPr id="5122" name="Picture 2" descr="http://thumbs.dreamstime.com/thumblarge_27/1130411075uzsZLY.jpg"/>
          <p:cNvPicPr>
            <a:picLocks noChangeAspect="1" noChangeArrowheads="1"/>
          </p:cNvPicPr>
          <p:nvPr/>
        </p:nvPicPr>
        <p:blipFill>
          <a:blip r:embed="rId2" cstate="print"/>
          <a:srcRect/>
          <a:stretch>
            <a:fillRect/>
          </a:stretch>
        </p:blipFill>
        <p:spPr bwMode="auto">
          <a:xfrm>
            <a:off x="1094800" y="3068960"/>
            <a:ext cx="2016225" cy="1512169"/>
          </a:xfrm>
          <a:prstGeom prst="rect">
            <a:avLst/>
          </a:prstGeom>
          <a:noFill/>
        </p:spPr>
      </p:pic>
      <p:sp>
        <p:nvSpPr>
          <p:cNvPr id="7" name="TextBox 1"/>
          <p:cNvSpPr txBox="1"/>
          <p:nvPr/>
        </p:nvSpPr>
        <p:spPr>
          <a:xfrm>
            <a:off x="2771800" y="2852936"/>
            <a:ext cx="6192688" cy="1569660"/>
          </a:xfrm>
          <a:prstGeom prst="rect">
            <a:avLst/>
          </a:prstGeom>
          <a:noFill/>
        </p:spPr>
        <p:txBody>
          <a:bodyPr wrap="square" lIns="91440" tIns="45720" rIns="91440" bIns="45720" rtlCol="0" anchor="t">
            <a:spAutoFit/>
          </a:bodyPr>
          <a:lstStyle/>
          <a:p>
            <a:pPr algn="ctr">
              <a:lnSpc>
                <a:spcPct val="150000"/>
              </a:lnSpc>
            </a:pPr>
            <a:r>
              <a:rPr lang="en-GB" sz="3200" dirty="0">
                <a:solidFill>
                  <a:srgbClr val="00B0F0"/>
                </a:solidFill>
                <a:latin typeface="Comic Sans MS"/>
              </a:rPr>
              <a:t>School </a:t>
            </a:r>
            <a:r>
              <a:rPr lang="en-GB" sz="3200" dirty="0">
                <a:solidFill>
                  <a:srgbClr val="00B0F0"/>
                </a:solidFill>
                <a:effectLst>
                  <a:outerShdw blurRad="38100" dist="38100" dir="2700000" algn="tl">
                    <a:srgbClr val="000000">
                      <a:alpha val="43137"/>
                    </a:srgbClr>
                  </a:outerShdw>
                </a:effectLst>
                <a:latin typeface="Comic Sans MS"/>
              </a:rPr>
              <a:t>starts</a:t>
            </a:r>
            <a:r>
              <a:rPr lang="en-GB" sz="3200" dirty="0">
                <a:solidFill>
                  <a:srgbClr val="00B0F0"/>
                </a:solidFill>
                <a:latin typeface="Comic Sans MS"/>
              </a:rPr>
              <a:t> </a:t>
            </a:r>
            <a:r>
              <a:rPr lang="en-GB" sz="3200" dirty="0" smtClean="0">
                <a:solidFill>
                  <a:srgbClr val="00B0F0"/>
                </a:solidFill>
                <a:latin typeface="Comic Sans MS"/>
              </a:rPr>
              <a:t>at 8.45</a:t>
            </a:r>
            <a:r>
              <a:rPr lang="en-GB" sz="3200" dirty="0" smtClean="0">
                <a:solidFill>
                  <a:srgbClr val="00B0F0"/>
                </a:solidFill>
                <a:effectLst>
                  <a:outerShdw blurRad="38100" dist="38100" dir="2700000" algn="tl">
                    <a:srgbClr val="000000">
                      <a:alpha val="43137"/>
                    </a:srgbClr>
                  </a:outerShdw>
                </a:effectLst>
                <a:latin typeface="Comic Sans MS"/>
              </a:rPr>
              <a:t> </a:t>
            </a:r>
            <a:r>
              <a:rPr lang="en-GB" sz="3200" dirty="0">
                <a:solidFill>
                  <a:srgbClr val="00B0F0"/>
                </a:solidFill>
                <a:effectLst>
                  <a:outerShdw blurRad="38100" dist="38100" dir="2700000" algn="tl">
                    <a:srgbClr val="000000">
                      <a:alpha val="43137"/>
                    </a:srgbClr>
                  </a:outerShdw>
                </a:effectLst>
                <a:latin typeface="Comic Sans MS"/>
              </a:rPr>
              <a:t>am </a:t>
            </a:r>
            <a:r>
              <a:rPr lang="en-GB" sz="3200" dirty="0">
                <a:solidFill>
                  <a:srgbClr val="00B0F0"/>
                </a:solidFill>
                <a:latin typeface="Comic Sans MS"/>
              </a:rPr>
              <a:t>and </a:t>
            </a:r>
            <a:r>
              <a:rPr lang="en-GB" sz="3200" dirty="0">
                <a:solidFill>
                  <a:srgbClr val="00B0F0"/>
                </a:solidFill>
                <a:effectLst>
                  <a:outerShdw blurRad="38100" dist="38100" dir="2700000" algn="tl">
                    <a:srgbClr val="000000">
                      <a:alpha val="43137"/>
                    </a:srgbClr>
                  </a:outerShdw>
                </a:effectLst>
                <a:latin typeface="Comic Sans MS"/>
              </a:rPr>
              <a:t>finishes </a:t>
            </a:r>
            <a:r>
              <a:rPr lang="en-GB" sz="3200" dirty="0" smtClean="0">
                <a:solidFill>
                  <a:srgbClr val="00B0F0"/>
                </a:solidFill>
                <a:latin typeface="Comic Sans MS"/>
              </a:rPr>
              <a:t>between </a:t>
            </a:r>
            <a:r>
              <a:rPr lang="en-GB" sz="3200" dirty="0" smtClean="0">
                <a:solidFill>
                  <a:srgbClr val="00B0F0"/>
                </a:solidFill>
                <a:effectLst>
                  <a:outerShdw blurRad="38100" dist="38100" dir="2700000" algn="tl">
                    <a:srgbClr val="000000">
                      <a:alpha val="43137"/>
                    </a:srgbClr>
                  </a:outerShdw>
                </a:effectLst>
                <a:latin typeface="Comic Sans MS"/>
              </a:rPr>
              <a:t>3.20 </a:t>
            </a:r>
            <a:r>
              <a:rPr lang="en-GB" sz="3200" dirty="0">
                <a:solidFill>
                  <a:srgbClr val="00B0F0"/>
                </a:solidFill>
                <a:effectLst>
                  <a:outerShdw blurRad="38100" dist="38100" dir="2700000" algn="tl">
                    <a:srgbClr val="000000">
                      <a:alpha val="43137"/>
                    </a:srgbClr>
                  </a:outerShdw>
                </a:effectLst>
                <a:latin typeface="Comic Sans MS"/>
              </a:rPr>
              <a:t>pm</a:t>
            </a:r>
            <a:r>
              <a:rPr lang="en-GB" sz="3200" dirty="0">
                <a:solidFill>
                  <a:srgbClr val="00B0F0"/>
                </a:solidFill>
                <a:latin typeface="Comic Sans MS"/>
              </a:rPr>
              <a:t>.</a:t>
            </a:r>
          </a:p>
        </p:txBody>
      </p:sp>
    </p:spTree>
  </p:cSld>
  <p:clrMapOvr>
    <a:masterClrMapping/>
  </p:clrMapOvr>
  <mc:AlternateContent xmlns:mc="http://schemas.openxmlformats.org/markup-compatibility/2006" xmlns:p14="http://schemas.microsoft.com/office/powerpoint/2010/main">
    <mc:Choice Requires="p14">
      <p:transition p14:dur="0" advTm="734"/>
    </mc:Choice>
    <mc:Fallback xmlns="">
      <p:transition advTm="73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94" y="292878"/>
            <a:ext cx="6984776" cy="6001643"/>
          </a:xfrm>
          <a:prstGeom prst="rect">
            <a:avLst/>
          </a:prstGeom>
          <a:noFill/>
        </p:spPr>
        <p:txBody>
          <a:bodyPr wrap="square" lIns="91440" tIns="45720" rIns="91440" bIns="45720" rtlCol="0" anchor="t">
            <a:spAutoFit/>
          </a:bodyPr>
          <a:lstStyle/>
          <a:p>
            <a:pPr algn="ctr"/>
            <a:r>
              <a:rPr lang="en-GB" sz="4800" b="1" dirty="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itchFamily="66" charset="0"/>
              </a:rPr>
              <a:t>The morning</a:t>
            </a:r>
          </a:p>
          <a:p>
            <a:pPr algn="ctr"/>
            <a:endParaRPr lang="en-GB" sz="2400" dirty="0">
              <a:latin typeface="Comic Sans MS" pitchFamily="66" charset="0"/>
            </a:endParaRPr>
          </a:p>
          <a:p>
            <a:pPr algn="ctr"/>
            <a:endParaRPr lang="en-GB" sz="2400" b="1" dirty="0">
              <a:latin typeface="Comic Sans MS" pitchFamily="66" charset="0"/>
            </a:endParaRPr>
          </a:p>
          <a:p>
            <a:pPr algn="ctr"/>
            <a:endParaRPr lang="en-GB" sz="2400" dirty="0">
              <a:solidFill>
                <a:srgbClr val="0070C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pitchFamily="66" charset="0"/>
              </a:rPr>
              <a:t>	9.00</a:t>
            </a:r>
            <a:r>
              <a:rPr lang="en-GB" sz="2200" dirty="0">
                <a:solidFill>
                  <a:srgbClr val="00B0F0"/>
                </a:solidFill>
                <a:latin typeface="Comic Sans MS" pitchFamily="66" charset="0"/>
              </a:rPr>
              <a:t> 	Register and morning task</a:t>
            </a:r>
          </a:p>
          <a:p>
            <a:endParaRPr lang="en-GB" sz="2200" dirty="0">
              <a:solidFill>
                <a:srgbClr val="00B0F0"/>
              </a:solidFill>
              <a:effectLst>
                <a:outerShdw blurRad="38100" dist="38100" dir="2700000" algn="tl">
                  <a:srgbClr val="000000">
                    <a:alpha val="43137"/>
                  </a:srgbClr>
                </a:outerShdw>
              </a:effectLst>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a:rPr>
              <a:t>	</a:t>
            </a:r>
            <a:r>
              <a:rPr lang="en-GB" sz="2200" dirty="0">
                <a:solidFill>
                  <a:schemeClr val="tx2"/>
                </a:solidFill>
                <a:effectLst>
                  <a:outerShdw blurRad="38100" dist="38100" dir="2700000" algn="tl">
                    <a:srgbClr val="000000">
                      <a:alpha val="43137"/>
                    </a:srgbClr>
                  </a:outerShdw>
                </a:effectLst>
                <a:latin typeface="Comic Sans MS"/>
              </a:rPr>
              <a:t>9.15</a:t>
            </a:r>
            <a:r>
              <a:rPr lang="en-GB" sz="2200" dirty="0">
                <a:solidFill>
                  <a:schemeClr val="tx2"/>
                </a:solidFill>
                <a:latin typeface="Comic Sans MS"/>
              </a:rPr>
              <a:t> 	</a:t>
            </a:r>
            <a:r>
              <a:rPr lang="en-GB" sz="2200" dirty="0" smtClean="0">
                <a:solidFill>
                  <a:schemeClr val="tx2"/>
                </a:solidFill>
                <a:latin typeface="Comic Sans MS"/>
              </a:rPr>
              <a:t>Maths Carpet session</a:t>
            </a:r>
            <a:endParaRPr lang="en-GB" sz="2200" dirty="0">
              <a:solidFill>
                <a:schemeClr val="tx2"/>
              </a:solidFill>
              <a:latin typeface="Comic Sans MS"/>
            </a:endParaRP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a:rPr>
              <a:t>	9.30</a:t>
            </a:r>
            <a:r>
              <a:rPr lang="en-GB" sz="2200" dirty="0">
                <a:solidFill>
                  <a:srgbClr val="00B0F0"/>
                </a:solidFill>
                <a:latin typeface="Comic Sans MS"/>
              </a:rPr>
              <a:t>    Free flow activities </a:t>
            </a:r>
            <a:endParaRPr lang="en-GB" sz="2200" dirty="0">
              <a:solidFill>
                <a:srgbClr val="00B0F0"/>
              </a:solidFill>
              <a:latin typeface="Comic Sans MS" pitchFamily="66" charset="0"/>
            </a:endParaRPr>
          </a:p>
          <a:p>
            <a:r>
              <a:rPr lang="en-GB" sz="2200" dirty="0">
                <a:solidFill>
                  <a:srgbClr val="00B0F0"/>
                </a:solidFill>
                <a:latin typeface="Comic Sans MS" pitchFamily="66" charset="0"/>
              </a:rPr>
              <a:t>		Snack time</a:t>
            </a: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pitchFamily="66" charset="0"/>
              </a:rPr>
              <a:t>	</a:t>
            </a:r>
            <a:r>
              <a:rPr lang="en-GB" sz="2200" dirty="0" smtClean="0">
                <a:solidFill>
                  <a:schemeClr val="tx2"/>
                </a:solidFill>
                <a:effectLst>
                  <a:outerShdw blurRad="38100" dist="38100" dir="2700000" algn="tl">
                    <a:srgbClr val="000000">
                      <a:alpha val="43137"/>
                    </a:srgbClr>
                  </a:outerShdw>
                </a:effectLst>
                <a:latin typeface="Comic Sans MS" pitchFamily="66" charset="0"/>
              </a:rPr>
              <a:t>11.20 </a:t>
            </a:r>
            <a:r>
              <a:rPr lang="en-GB" sz="2200" dirty="0">
                <a:solidFill>
                  <a:schemeClr val="tx2"/>
                </a:solidFill>
                <a:latin typeface="Comic Sans MS" pitchFamily="66" charset="0"/>
              </a:rPr>
              <a:t>	Tidy up time</a:t>
            </a: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a:rPr>
              <a:t>	</a:t>
            </a:r>
            <a:r>
              <a:rPr lang="en-GB" sz="2200" dirty="0" smtClean="0">
                <a:solidFill>
                  <a:srgbClr val="00B0F0"/>
                </a:solidFill>
                <a:effectLst>
                  <a:outerShdw blurRad="38100" dist="38100" dir="2700000" algn="tl">
                    <a:srgbClr val="000000">
                      <a:alpha val="43137"/>
                    </a:srgbClr>
                  </a:outerShdw>
                </a:effectLst>
                <a:latin typeface="Comic Sans MS"/>
              </a:rPr>
              <a:t>11.30 </a:t>
            </a:r>
            <a:r>
              <a:rPr lang="en-GB" sz="2200" dirty="0">
                <a:solidFill>
                  <a:srgbClr val="00B0F0"/>
                </a:solidFill>
                <a:effectLst>
                  <a:outerShdw blurRad="38100" dist="38100" dir="2700000" algn="tl">
                    <a:srgbClr val="000000">
                      <a:alpha val="43137"/>
                    </a:srgbClr>
                  </a:outerShdw>
                </a:effectLst>
                <a:latin typeface="Comic Sans MS"/>
              </a:rPr>
              <a:t>	Phonics</a:t>
            </a:r>
            <a:endParaRPr lang="en-GB" sz="2200" dirty="0">
              <a:solidFill>
                <a:srgbClr val="00B0F0"/>
              </a:solidFill>
              <a:latin typeface="Comic Sans MS"/>
            </a:endParaRP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pitchFamily="66" charset="0"/>
              </a:rPr>
              <a:t>	</a:t>
            </a:r>
            <a:r>
              <a:rPr lang="en-GB" sz="2200" dirty="0" smtClean="0">
                <a:solidFill>
                  <a:schemeClr val="tx2"/>
                </a:solidFill>
                <a:effectLst>
                  <a:outerShdw blurRad="38100" dist="38100" dir="2700000" algn="tl">
                    <a:srgbClr val="000000">
                      <a:alpha val="43137"/>
                    </a:srgbClr>
                  </a:outerShdw>
                </a:effectLst>
                <a:latin typeface="Comic Sans MS" pitchFamily="66" charset="0"/>
              </a:rPr>
              <a:t>12.00</a:t>
            </a:r>
            <a:r>
              <a:rPr lang="en-GB" sz="2200" dirty="0" smtClean="0">
                <a:solidFill>
                  <a:schemeClr val="tx2"/>
                </a:solidFill>
                <a:latin typeface="Comic Sans MS" pitchFamily="66" charset="0"/>
              </a:rPr>
              <a:t> </a:t>
            </a:r>
            <a:r>
              <a:rPr lang="en-GB" sz="2200" dirty="0">
                <a:solidFill>
                  <a:schemeClr val="tx2"/>
                </a:solidFill>
                <a:latin typeface="Comic Sans MS" pitchFamily="66" charset="0"/>
              </a:rPr>
              <a:t>	Lunch</a:t>
            </a:r>
          </a:p>
        </p:txBody>
      </p:sp>
      <p:pic>
        <p:nvPicPr>
          <p:cNvPr id="5122" name="Picture 2" descr="http://thumbs.dreamstime.com/thumblarge_27/1130411075uzsZLY.jpg"/>
          <p:cNvPicPr>
            <a:picLocks noChangeAspect="1" noChangeArrowheads="1"/>
          </p:cNvPicPr>
          <p:nvPr/>
        </p:nvPicPr>
        <p:blipFill>
          <a:blip r:embed="rId2" cstate="print"/>
          <a:srcRect/>
          <a:stretch>
            <a:fillRect/>
          </a:stretch>
        </p:blipFill>
        <p:spPr bwMode="auto">
          <a:xfrm>
            <a:off x="304800" y="549257"/>
            <a:ext cx="2016225" cy="1512169"/>
          </a:xfrm>
          <a:prstGeom prst="rect">
            <a:avLst/>
          </a:prstGeom>
          <a:noFill/>
        </p:spPr>
      </p:pic>
    </p:spTree>
    <p:extLst>
      <p:ext uri="{BB962C8B-B14F-4D97-AF65-F5344CB8AC3E}">
        <p14:creationId xmlns:p14="http://schemas.microsoft.com/office/powerpoint/2010/main" val="2202357095"/>
      </p:ext>
    </p:extLst>
  </p:cSld>
  <p:clrMapOvr>
    <a:masterClrMapping/>
  </p:clrMapOvr>
  <mc:AlternateContent xmlns:mc="http://schemas.openxmlformats.org/markup-compatibility/2006" xmlns:p14="http://schemas.microsoft.com/office/powerpoint/2010/main">
    <mc:Choice Requires="p14">
      <p:transition p14:dur="0" advTm="734"/>
    </mc:Choice>
    <mc:Fallback xmlns="">
      <p:transition advTm="73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97771" y="935711"/>
            <a:ext cx="5544616" cy="4154984"/>
          </a:xfrm>
          <a:prstGeom prst="rect">
            <a:avLst/>
          </a:prstGeom>
          <a:noFill/>
        </p:spPr>
        <p:txBody>
          <a:bodyPr wrap="square" lIns="91440" tIns="45720" rIns="91440" bIns="45720" rtlCol="0" anchor="t">
            <a:spAutoFit/>
          </a:bodyPr>
          <a:lstStyle/>
          <a:p>
            <a:pPr algn="ctr"/>
            <a:endParaRPr lang="en-GB" sz="2400" dirty="0">
              <a:latin typeface="Comic Sans MS" pitchFamily="66" charset="0"/>
            </a:endParaRPr>
          </a:p>
          <a:p>
            <a:r>
              <a:rPr lang="en-GB" sz="2400" dirty="0" smtClean="0">
                <a:solidFill>
                  <a:srgbClr val="00B0F0"/>
                </a:solidFill>
                <a:effectLst>
                  <a:outerShdw blurRad="38100" dist="38100" dir="2700000" algn="tl">
                    <a:srgbClr val="000000">
                      <a:alpha val="43137"/>
                    </a:srgbClr>
                  </a:outerShdw>
                </a:effectLst>
                <a:latin typeface="Comic Sans MS"/>
              </a:rPr>
              <a:t>1.00</a:t>
            </a:r>
            <a:r>
              <a:rPr lang="en-GB" sz="2400" dirty="0" smtClean="0">
                <a:solidFill>
                  <a:srgbClr val="00B0F0"/>
                </a:solidFill>
                <a:latin typeface="Comic Sans MS"/>
              </a:rPr>
              <a:t> </a:t>
            </a:r>
            <a:r>
              <a:rPr lang="en-GB" sz="2400" dirty="0">
                <a:solidFill>
                  <a:srgbClr val="00B0F0"/>
                </a:solidFill>
                <a:latin typeface="Comic Sans MS"/>
              </a:rPr>
              <a:t>	Register</a:t>
            </a:r>
            <a:endParaRPr lang="en-GB" sz="2400" dirty="0">
              <a:solidFill>
                <a:srgbClr val="00B0F0"/>
              </a:solidFill>
              <a:latin typeface="Comic Sans MS" pitchFamily="66" charset="0"/>
            </a:endParaRPr>
          </a:p>
          <a:p>
            <a:endParaRPr lang="en-GB" sz="2400" dirty="0">
              <a:solidFill>
                <a:srgbClr val="00B0F0"/>
              </a:solidFill>
              <a:latin typeface="Comic Sans MS" pitchFamily="66" charset="0"/>
            </a:endParaRPr>
          </a:p>
          <a:p>
            <a:r>
              <a:rPr lang="en-GB" sz="2400" dirty="0" smtClean="0">
                <a:solidFill>
                  <a:srgbClr val="00B0F0"/>
                </a:solidFill>
                <a:latin typeface="Comic Sans MS"/>
              </a:rPr>
              <a:t>1.10:</a:t>
            </a:r>
            <a:r>
              <a:rPr lang="en-GB" sz="2400" dirty="0">
                <a:solidFill>
                  <a:srgbClr val="00B0F0"/>
                </a:solidFill>
                <a:latin typeface="Comic Sans MS"/>
              </a:rPr>
              <a:t>  </a:t>
            </a:r>
            <a:r>
              <a:rPr lang="en-GB" sz="2400" dirty="0" smtClean="0">
                <a:solidFill>
                  <a:srgbClr val="00B0F0"/>
                </a:solidFill>
                <a:latin typeface="Comic Sans MS"/>
              </a:rPr>
              <a:t>Carpet session </a:t>
            </a:r>
            <a:endParaRPr lang="en-GB" sz="2400" dirty="0">
              <a:solidFill>
                <a:srgbClr val="00B0F0"/>
              </a:solidFill>
              <a:latin typeface="Comic Sans MS"/>
            </a:endParaRPr>
          </a:p>
          <a:p>
            <a:endParaRPr lang="en-GB" sz="2400" dirty="0">
              <a:ln>
                <a:solidFill>
                  <a:srgbClr val="005828"/>
                </a:solidFill>
              </a:ln>
              <a:solidFill>
                <a:srgbClr val="00B0F0"/>
              </a:solidFill>
              <a:latin typeface="Comic Sans MS" pitchFamily="66" charset="0"/>
            </a:endParaRPr>
          </a:p>
          <a:p>
            <a:r>
              <a:rPr lang="en-GB" sz="2400" dirty="0" smtClean="0">
                <a:solidFill>
                  <a:schemeClr val="tx2"/>
                </a:solidFill>
                <a:effectLst>
                  <a:outerShdw blurRad="38100" dist="38100" dir="2700000" algn="tl">
                    <a:srgbClr val="000000">
                      <a:alpha val="43137"/>
                    </a:srgbClr>
                  </a:outerShdw>
                </a:effectLst>
                <a:latin typeface="Comic Sans MS"/>
              </a:rPr>
              <a:t>1.30</a:t>
            </a:r>
            <a:r>
              <a:rPr lang="en-GB" sz="2400" dirty="0" smtClean="0">
                <a:solidFill>
                  <a:schemeClr val="tx2"/>
                </a:solidFill>
                <a:latin typeface="Comic Sans MS"/>
              </a:rPr>
              <a:t> </a:t>
            </a:r>
            <a:r>
              <a:rPr lang="en-GB" sz="2400" dirty="0">
                <a:solidFill>
                  <a:schemeClr val="tx2"/>
                </a:solidFill>
                <a:latin typeface="Comic Sans MS"/>
              </a:rPr>
              <a:t>	Free flow activities </a:t>
            </a:r>
            <a:endParaRPr lang="en-GB" sz="2400" dirty="0">
              <a:solidFill>
                <a:schemeClr val="tx2"/>
              </a:solidFill>
              <a:latin typeface="Comic Sans MS" pitchFamily="66" charset="0"/>
            </a:endParaRPr>
          </a:p>
          <a:p>
            <a:endParaRPr lang="en-GB" sz="2400" dirty="0">
              <a:solidFill>
                <a:srgbClr val="00B0F0"/>
              </a:solidFill>
              <a:latin typeface="Comic Sans MS" pitchFamily="66" charset="0"/>
            </a:endParaRPr>
          </a:p>
          <a:p>
            <a:r>
              <a:rPr lang="en-GB" sz="2400" dirty="0">
                <a:solidFill>
                  <a:srgbClr val="00B0F0"/>
                </a:solidFill>
                <a:effectLst>
                  <a:outerShdw blurRad="38100" dist="38100" dir="2700000" algn="tl">
                    <a:srgbClr val="000000">
                      <a:alpha val="43137"/>
                    </a:srgbClr>
                  </a:outerShdw>
                </a:effectLst>
                <a:latin typeface="Comic Sans MS" pitchFamily="66" charset="0"/>
              </a:rPr>
              <a:t>3.00</a:t>
            </a:r>
            <a:r>
              <a:rPr lang="en-GB" sz="2400" dirty="0">
                <a:solidFill>
                  <a:srgbClr val="00B0F0"/>
                </a:solidFill>
                <a:latin typeface="Comic Sans MS" pitchFamily="66" charset="0"/>
              </a:rPr>
              <a:t> 	</a:t>
            </a:r>
            <a:r>
              <a:rPr lang="en-GB" sz="2400" dirty="0" smtClean="0">
                <a:solidFill>
                  <a:srgbClr val="00B0F0"/>
                </a:solidFill>
                <a:latin typeface="Comic Sans MS" pitchFamily="66" charset="0"/>
              </a:rPr>
              <a:t> </a:t>
            </a:r>
            <a:r>
              <a:rPr lang="en-GB" sz="2400" dirty="0">
                <a:solidFill>
                  <a:srgbClr val="00B0F0"/>
                </a:solidFill>
                <a:latin typeface="Comic Sans MS" pitchFamily="66" charset="0"/>
              </a:rPr>
              <a:t>story time</a:t>
            </a:r>
          </a:p>
          <a:p>
            <a:endParaRPr lang="en-GB" sz="2400" dirty="0">
              <a:solidFill>
                <a:srgbClr val="00B0F0"/>
              </a:solidFill>
              <a:latin typeface="Comic Sans MS" pitchFamily="66" charset="0"/>
            </a:endParaRPr>
          </a:p>
          <a:p>
            <a:r>
              <a:rPr lang="en-GB" sz="2400" dirty="0" smtClean="0">
                <a:solidFill>
                  <a:schemeClr val="tx2"/>
                </a:solidFill>
                <a:effectLst>
                  <a:outerShdw blurRad="38100" dist="38100" dir="2700000" algn="tl">
                    <a:srgbClr val="000000">
                      <a:alpha val="43137"/>
                    </a:srgbClr>
                  </a:outerShdw>
                </a:effectLst>
                <a:latin typeface="Comic Sans MS" pitchFamily="66" charset="0"/>
              </a:rPr>
              <a:t>3.20</a:t>
            </a:r>
            <a:r>
              <a:rPr lang="en-GB" sz="2400" dirty="0">
                <a:solidFill>
                  <a:schemeClr val="tx2"/>
                </a:solidFill>
                <a:latin typeface="Comic Sans MS" pitchFamily="66" charset="0"/>
              </a:rPr>
              <a:t>	Doors open for Home time     	</a:t>
            </a:r>
          </a:p>
        </p:txBody>
      </p:sp>
      <p:pic>
        <p:nvPicPr>
          <p:cNvPr id="6146" name="Picture 2" descr="http://www.held.co.uk/wp-content/uploads/oldimages/d26.3bl.jpg"/>
          <p:cNvPicPr>
            <a:picLocks noChangeAspect="1" noChangeArrowheads="1"/>
          </p:cNvPicPr>
          <p:nvPr/>
        </p:nvPicPr>
        <p:blipFill>
          <a:blip r:embed="rId2" cstate="print"/>
          <a:srcRect/>
          <a:stretch>
            <a:fillRect/>
          </a:stretch>
        </p:blipFill>
        <p:spPr bwMode="auto">
          <a:xfrm>
            <a:off x="6287875" y="4137407"/>
            <a:ext cx="2594212" cy="2566418"/>
          </a:xfrm>
          <a:prstGeom prst="rect">
            <a:avLst/>
          </a:prstGeom>
          <a:noFill/>
        </p:spPr>
      </p:pic>
      <p:cxnSp>
        <p:nvCxnSpPr>
          <p:cNvPr id="6" name="Straight Arrow Connector 5"/>
          <p:cNvCxnSpPr>
            <a:cxnSpLocks/>
          </p:cNvCxnSpPr>
          <p:nvPr/>
        </p:nvCxnSpPr>
        <p:spPr>
          <a:xfrm>
            <a:off x="7587729" y="5402752"/>
            <a:ext cx="603710" cy="1125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cxnSpLocks/>
          </p:cNvCxnSpPr>
          <p:nvPr/>
        </p:nvCxnSpPr>
        <p:spPr>
          <a:xfrm>
            <a:off x="7544610" y="5402752"/>
            <a:ext cx="64682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 name="Rechteck 3"/>
          <p:cNvSpPr/>
          <p:nvPr/>
        </p:nvSpPr>
        <p:spPr>
          <a:xfrm>
            <a:off x="2245936" y="260648"/>
            <a:ext cx="4482500" cy="830997"/>
          </a:xfrm>
          <a:prstGeom prst="rect">
            <a:avLst/>
          </a:prstGeom>
        </p:spPr>
        <p:txBody>
          <a:bodyPr wrap="square">
            <a:spAutoFit/>
          </a:bodyPr>
          <a:lstStyle/>
          <a:p>
            <a:pPr algn="ctr"/>
            <a:r>
              <a:rPr lang="en-GB" sz="4800" b="1">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itchFamily="66" charset="0"/>
              </a:rPr>
              <a:t>The afternoon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5"/>
          <p:cNvSpPr>
            <a:spLocks noGrp="1" noChangeArrowheads="1"/>
          </p:cNvSpPr>
          <p:nvPr>
            <p:ph type="title"/>
          </p:nvPr>
        </p:nvSpPr>
        <p:spPr>
          <a:xfrm>
            <a:off x="395536" y="260648"/>
            <a:ext cx="8579296" cy="1143000"/>
          </a:xfrm>
        </p:spPr>
        <p:txBody>
          <a:bodyPr>
            <a:noAutofit/>
          </a:bodyPr>
          <a:lstStyle/>
          <a:p>
            <a:pPr algn="ctr"/>
            <a:r>
              <a:rPr lang="en-US" altLang="en-US" sz="6600" dirty="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Areas of Learning</a:t>
            </a:r>
            <a:endParaRPr lang="en-GB" altLang="en-US" sz="6600" dirty="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5126" name="Rectangle 6"/>
          <p:cNvSpPr>
            <a:spLocks noGrp="1" noChangeArrowheads="1"/>
          </p:cNvSpPr>
          <p:nvPr>
            <p:ph idx="1"/>
          </p:nvPr>
        </p:nvSpPr>
        <p:spPr>
          <a:xfrm>
            <a:off x="395536" y="1292525"/>
            <a:ext cx="7272808" cy="4572000"/>
          </a:xfrm>
        </p:spPr>
        <p:txBody>
          <a:bodyPr>
            <a:normAutofit fontScale="85000" lnSpcReduction="20000"/>
          </a:bodyPr>
          <a:lstStyle/>
          <a:p>
            <a:pPr marL="0" indent="0">
              <a:lnSpc>
                <a:spcPct val="150000"/>
              </a:lnSpc>
              <a:spcBef>
                <a:spcPts val="0"/>
              </a:spcBef>
              <a:buNone/>
            </a:pPr>
            <a:r>
              <a:rPr lang="en-GB" altLang="en-US" sz="2200" dirty="0">
                <a:latin typeface="Comic Sans MS" panose="030F0702030302020204" pitchFamily="66" charset="0"/>
              </a:rPr>
              <a:t>There are </a:t>
            </a:r>
            <a:r>
              <a:rPr lang="en-GB" altLang="en-US" sz="2200" b="1" dirty="0">
                <a:effectLst>
                  <a:outerShdw blurRad="38100" dist="38100" dir="2700000" algn="tl">
                    <a:srgbClr val="000000">
                      <a:alpha val="43137"/>
                    </a:srgbClr>
                  </a:outerShdw>
                </a:effectLst>
                <a:latin typeface="Comic Sans MS" panose="030F0702030302020204" pitchFamily="66" charset="0"/>
              </a:rPr>
              <a:t>seven</a:t>
            </a:r>
            <a:r>
              <a:rPr lang="en-GB" altLang="en-US" sz="2200" dirty="0">
                <a:latin typeface="Comic Sans MS" panose="030F0702030302020204" pitchFamily="66" charset="0"/>
              </a:rPr>
              <a:t> areas of Learning and Development: </a:t>
            </a:r>
          </a:p>
          <a:p>
            <a:pPr marL="0" indent="0">
              <a:lnSpc>
                <a:spcPct val="150000"/>
              </a:lnSpc>
              <a:spcBef>
                <a:spcPts val="0"/>
              </a:spcBef>
              <a:buNone/>
            </a:pPr>
            <a:endParaRPr lang="en-GB" altLang="en-US" sz="900" dirty="0">
              <a:effectLst>
                <a:outerShdw blurRad="38100" dist="38100" dir="2700000" algn="tl">
                  <a:srgbClr val="000000">
                    <a:alpha val="43137"/>
                  </a:srgbClr>
                </a:outerShdw>
              </a:effectLst>
              <a:latin typeface="Comic Sans MS" panose="030F0702030302020204" pitchFamily="66" charset="0"/>
            </a:endParaRPr>
          </a:p>
          <a:p>
            <a:pPr marL="342900" indent="-342900">
              <a:lnSpc>
                <a:spcPct val="150000"/>
              </a:lnSpc>
              <a:spcBef>
                <a:spcPts val="0"/>
              </a:spcBef>
            </a:pPr>
            <a:r>
              <a:rPr lang="en-US"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rPr>
              <a:t>Prime areas: </a:t>
            </a:r>
            <a:endParaRPr lang="en-GB"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endParaRPr>
          </a:p>
          <a:p>
            <a:pPr marL="342900" indent="-342900">
              <a:lnSpc>
                <a:spcPct val="150000"/>
              </a:lnSpc>
              <a:spcBef>
                <a:spcPts val="0"/>
              </a:spcBef>
            </a:pPr>
            <a:r>
              <a:rPr lang="en-GB"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rPr>
              <a:t>Personal</a:t>
            </a:r>
            <a:r>
              <a:rPr lang="en-GB" altLang="en-US" sz="2200" dirty="0">
                <a:solidFill>
                  <a:schemeClr val="accent2"/>
                </a:solidFill>
                <a:effectLst>
                  <a:outerShdw blurRad="38100" dist="38100" dir="2700000" algn="tl">
                    <a:srgbClr val="000000">
                      <a:alpha val="43137"/>
                    </a:srgbClr>
                  </a:outerShdw>
                </a:effectLst>
                <a:latin typeface="Comic Sans MS" panose="030F0702030302020204" pitchFamily="66" charset="0"/>
              </a:rPr>
              <a:t>, Social, Emotional Development</a:t>
            </a:r>
          </a:p>
          <a:p>
            <a:pPr marL="342900" indent="-342900">
              <a:lnSpc>
                <a:spcPct val="150000"/>
              </a:lnSpc>
              <a:spcBef>
                <a:spcPts val="0"/>
              </a:spcBef>
            </a:pPr>
            <a:r>
              <a:rPr lang="en-GB" altLang="en-US" sz="2200" dirty="0">
                <a:solidFill>
                  <a:schemeClr val="accent2"/>
                </a:solidFill>
                <a:effectLst>
                  <a:outerShdw blurRad="38100" dist="38100" dir="2700000" algn="tl">
                    <a:srgbClr val="000000">
                      <a:alpha val="43137"/>
                    </a:srgbClr>
                  </a:outerShdw>
                </a:effectLst>
                <a:latin typeface="Comic Sans MS" panose="030F0702030302020204" pitchFamily="66" charset="0"/>
              </a:rPr>
              <a:t>Communication and Language</a:t>
            </a:r>
          </a:p>
          <a:p>
            <a:pPr marL="342900" indent="-342900">
              <a:lnSpc>
                <a:spcPct val="150000"/>
              </a:lnSpc>
              <a:spcBef>
                <a:spcPts val="0"/>
              </a:spcBef>
            </a:pPr>
            <a:r>
              <a:rPr lang="en-GB" altLang="en-US" sz="2200" dirty="0">
                <a:solidFill>
                  <a:schemeClr val="accent2"/>
                </a:solidFill>
                <a:effectLst>
                  <a:outerShdw blurRad="38100" dist="38100" dir="2700000" algn="tl">
                    <a:srgbClr val="000000">
                      <a:alpha val="43137"/>
                    </a:srgbClr>
                  </a:outerShdw>
                </a:effectLst>
                <a:latin typeface="Comic Sans MS" panose="030F0702030302020204" pitchFamily="66" charset="0"/>
              </a:rPr>
              <a:t>Physical </a:t>
            </a:r>
            <a:r>
              <a:rPr lang="en-GB"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rPr>
              <a:t>Development</a:t>
            </a:r>
          </a:p>
          <a:p>
            <a:pPr marL="342900" indent="-342900">
              <a:lnSpc>
                <a:spcPct val="150000"/>
              </a:lnSpc>
              <a:spcBef>
                <a:spcPts val="0"/>
              </a:spcBef>
            </a:pPr>
            <a:r>
              <a:rPr lang="en-US" altLang="en-US" sz="2200" dirty="0" smtClean="0">
                <a:effectLst>
                  <a:outerShdw blurRad="38100" dist="38100" dir="2700000" algn="tl">
                    <a:srgbClr val="000000">
                      <a:alpha val="43137"/>
                    </a:srgbClr>
                  </a:outerShdw>
                </a:effectLst>
                <a:latin typeface="Comic Sans MS" panose="030F0702030302020204" pitchFamily="66" charset="0"/>
              </a:rPr>
              <a:t>Specific areas: </a:t>
            </a:r>
            <a:endParaRPr lang="en-GB" altLang="en-US" sz="2200" dirty="0">
              <a:effectLst>
                <a:outerShdw blurRad="38100" dist="38100" dir="2700000" algn="tl">
                  <a:srgbClr val="000000">
                    <a:alpha val="43137"/>
                  </a:srgbClr>
                </a:outerShdw>
              </a:effectLst>
              <a:latin typeface="Comic Sans MS" panose="030F0702030302020204" pitchFamily="66" charset="0"/>
            </a:endParaRP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Literacy</a:t>
            </a: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Mathematics</a:t>
            </a: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Understanding the World</a:t>
            </a: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Expressive Arts and Design</a:t>
            </a:r>
          </a:p>
          <a:p>
            <a:pPr marL="0" indent="0">
              <a:buNone/>
            </a:pPr>
            <a:endParaRPr lang="en-GB" altLang="en-US" sz="2200" dirty="0">
              <a:latin typeface="Comic Sans MS" panose="030F0702030302020204" pitchFamily="66" charset="0"/>
            </a:endParaRPr>
          </a:p>
          <a:p>
            <a:pPr marL="0" indent="0" algn="ctr">
              <a:buNone/>
            </a:pPr>
            <a:r>
              <a:rPr lang="en-GB" altLang="en-US" sz="2200" dirty="0">
                <a:latin typeface="Comic Sans MS" panose="030F0702030302020204" pitchFamily="66" charset="0"/>
              </a:rPr>
              <a:t>	</a:t>
            </a:r>
          </a:p>
          <a:p>
            <a:endParaRPr lang="en-GB" altLang="en-US" dirty="0"/>
          </a:p>
        </p:txBody>
      </p:sp>
      <p:pic>
        <p:nvPicPr>
          <p:cNvPr id="4102" name="Picture 6"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84758">
            <a:off x="6184284" y="1594189"/>
            <a:ext cx="1810934" cy="242468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4526927" y="4320534"/>
            <a:ext cx="2562824" cy="1914109"/>
          </a:xfrm>
          <a:prstGeom prst="rect">
            <a:avLst/>
          </a:prstGeom>
        </p:spPr>
      </p:pic>
      <p:sp>
        <p:nvSpPr>
          <p:cNvPr id="3" name="Oval 2"/>
          <p:cNvSpPr/>
          <p:nvPr/>
        </p:nvSpPr>
        <p:spPr>
          <a:xfrm>
            <a:off x="5453192" y="4320534"/>
            <a:ext cx="710293" cy="6483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731834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288" y="332656"/>
            <a:ext cx="6858000" cy="490414"/>
          </a:xfrm>
        </p:spPr>
        <p:txBody>
          <a:bodyPr>
            <a:noAutofit/>
          </a:bodyPr>
          <a:lstStyle/>
          <a:p>
            <a:r>
              <a:rPr lang="en-GB" sz="2100" dirty="0">
                <a:solidFill>
                  <a:srgbClr val="FF0000"/>
                </a:solidFill>
                <a:latin typeface="Comic Sans MS" panose="030F0702030302020204" pitchFamily="66" charset="0"/>
              </a:rPr>
              <a:t>Personal, Social, Emotional Development</a:t>
            </a:r>
          </a:p>
        </p:txBody>
      </p:sp>
      <p:sp>
        <p:nvSpPr>
          <p:cNvPr id="3" name="Subtitle 2"/>
          <p:cNvSpPr>
            <a:spLocks noGrp="1"/>
          </p:cNvSpPr>
          <p:nvPr>
            <p:ph type="subTitle" idx="1"/>
          </p:nvPr>
        </p:nvSpPr>
        <p:spPr>
          <a:xfrm>
            <a:off x="1143000" y="1089066"/>
            <a:ext cx="6858000" cy="3492062"/>
          </a:xfrm>
        </p:spPr>
        <p:txBody>
          <a:bodyPr vert="horz" lIns="45720" tIns="45720" rIns="45720" bIns="45720" anchor="t">
            <a:normAutofit fontScale="92500" lnSpcReduction="10000"/>
          </a:bodyPr>
          <a:lstStyle/>
          <a:p>
            <a:pPr marR="63500" algn="l"/>
            <a:endParaRPr lang="en-GB" dirty="0">
              <a:latin typeface="Comic Sans MS" panose="030F0702030302020204" pitchFamily="66" charset="0"/>
            </a:endParaRPr>
          </a:p>
          <a:p>
            <a:pPr marL="257175" marR="63500" indent="-257175" algn="l">
              <a:buFont typeface="Arial" panose="020B0604020202020204" pitchFamily="34" charset="0"/>
              <a:buChar char="•"/>
            </a:pPr>
            <a:r>
              <a:rPr lang="en-GB" dirty="0">
                <a:latin typeface="Comic Sans MS" panose="030F0702030302020204" pitchFamily="66" charset="0"/>
              </a:rPr>
              <a:t>What we do at school:</a:t>
            </a:r>
          </a:p>
          <a:p>
            <a:pPr marR="63500" algn="l"/>
            <a:r>
              <a:rPr lang="en-GB" dirty="0">
                <a:latin typeface="Comic Sans MS" panose="030F0702030302020204" pitchFamily="66" charset="0"/>
              </a:rPr>
              <a:t>Provide activities that involve turn-taking and sharing in</a:t>
            </a:r>
          </a:p>
          <a:p>
            <a:pPr marR="63500" algn="l"/>
            <a:r>
              <a:rPr lang="en-GB" dirty="0">
                <a:latin typeface="Comic Sans MS" panose="030F0702030302020204" pitchFamily="66" charset="0"/>
              </a:rPr>
              <a:t>small groups. Plan small group circle times when children can explore feelings, e.g. help children to recall when they were happy, when they were excited, or when they felt lonely.</a:t>
            </a:r>
          </a:p>
          <a:p>
            <a:pPr marL="257175" marR="63500" indent="-257175" algn="l">
              <a:buFont typeface="Arial" panose="020B0604020202020204" pitchFamily="34" charset="0"/>
              <a:buChar char="•"/>
            </a:pPr>
            <a:endParaRPr lang="en-GB" dirty="0">
              <a:latin typeface="Comic Sans MS" panose="030F0702030302020204" pitchFamily="66" charset="0"/>
            </a:endParaRPr>
          </a:p>
          <a:p>
            <a:pPr marL="257175" marR="63500" indent="-257175" algn="l">
              <a:buFont typeface="Arial" panose="020B0604020202020204" pitchFamily="34" charset="0"/>
              <a:buChar char="•"/>
            </a:pPr>
            <a:r>
              <a:rPr lang="en-GB" dirty="0">
                <a:latin typeface="Comic Sans MS"/>
              </a:rPr>
              <a:t>What you can do at home:</a:t>
            </a:r>
          </a:p>
          <a:p>
            <a:pPr marR="63500" algn="l"/>
            <a:r>
              <a:rPr lang="en-GB" dirty="0">
                <a:latin typeface="Comic Sans MS" panose="030F0702030302020204" pitchFamily="66" charset="0"/>
              </a:rPr>
              <a:t>Prepare your child for starting school. Show them the pictures of their teachers. Talk to them about when they will be starting. Tell them what they will be having for lunch etc</a:t>
            </a:r>
            <a:r>
              <a:rPr lang="en-GB" dirty="0" smtClean="0">
                <a:latin typeface="Comic Sans MS" panose="030F0702030302020204" pitchFamily="66" charset="0"/>
              </a:rPr>
              <a:t>.</a:t>
            </a:r>
          </a:p>
          <a:p>
            <a:pPr marR="63500" algn="l"/>
            <a:r>
              <a:rPr lang="en-GB" dirty="0" smtClean="0">
                <a:latin typeface="Comic Sans MS" panose="030F0702030302020204" pitchFamily="66" charset="0"/>
              </a:rPr>
              <a:t>Play games where they have to take turns ( and don’t always win!) </a:t>
            </a:r>
            <a:endParaRPr lang="en-GB" dirty="0">
              <a:latin typeface="Comic Sans MS" panose="030F0702030302020204" pitchFamily="66" charset="0"/>
            </a:endParaRPr>
          </a:p>
          <a:p>
            <a:pPr marL="257175" marR="63500" indent="-257175" algn="l">
              <a:buFont typeface="Arial" panose="020B0604020202020204" pitchFamily="34" charset="0"/>
              <a:buChar char="•"/>
            </a:pPr>
            <a:endParaRPr lang="en-GB" dirty="0">
              <a:latin typeface="Comic Sans MS" panose="030F0702030302020204" pitchFamily="66" charset="0"/>
            </a:endParaRPr>
          </a:p>
        </p:txBody>
      </p:sp>
    </p:spTree>
    <p:extLst>
      <p:ext uri="{BB962C8B-B14F-4D97-AF65-F5344CB8AC3E}">
        <p14:creationId xmlns:p14="http://schemas.microsoft.com/office/powerpoint/2010/main" val="37064836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FF0000"/>
                </a:solidFill>
                <a:latin typeface="Comic Sans MS" panose="030F0702030302020204" pitchFamily="66" charset="0"/>
              </a:rPr>
              <a:t>Communication and Language</a:t>
            </a:r>
          </a:p>
        </p:txBody>
      </p:sp>
      <p:sp>
        <p:nvSpPr>
          <p:cNvPr id="3" name="Content Placeholder 2"/>
          <p:cNvSpPr>
            <a:spLocks noGrp="1"/>
          </p:cNvSpPr>
          <p:nvPr>
            <p:ph idx="1"/>
          </p:nvPr>
        </p:nvSpPr>
        <p:spPr/>
        <p:txBody>
          <a:bodyPr vert="horz" lIns="91440" tIns="45720" rIns="91440" bIns="45720" anchor="t">
            <a:normAutofit/>
          </a:bodyPr>
          <a:lstStyle/>
          <a:p>
            <a:pPr indent="-255905"/>
            <a:r>
              <a:rPr lang="en-GB">
                <a:latin typeface="Comic Sans MS" panose="030F0702030302020204" pitchFamily="66" charset="0"/>
              </a:rPr>
              <a:t>What we do at school: Provide opportunities for children to participate in meaningful speaking and listening activities.</a:t>
            </a:r>
            <a:endParaRPr lang="en-US"/>
          </a:p>
          <a:p>
            <a:pPr indent="-255905"/>
            <a:endParaRPr lang="en-GB">
              <a:latin typeface="Comic Sans MS" panose="030F0702030302020204" pitchFamily="66" charset="0"/>
            </a:endParaRPr>
          </a:p>
          <a:p>
            <a:pPr indent="-255905"/>
            <a:r>
              <a:rPr lang="en-GB">
                <a:latin typeface="Comic Sans MS"/>
              </a:rPr>
              <a:t>What you can do at home: Read stories asking children what might happen next or how the story might end. </a:t>
            </a:r>
            <a:endParaRPr lang="en-GB">
              <a:latin typeface="Comic Sans MS" panose="030F0702030302020204" pitchFamily="66" charset="0"/>
            </a:endParaRPr>
          </a:p>
        </p:txBody>
      </p:sp>
      <p:pic>
        <p:nvPicPr>
          <p:cNvPr id="5"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69382" y="3820493"/>
            <a:ext cx="1671204" cy="2237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3847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FF0000"/>
                </a:solidFill>
                <a:latin typeface="Comic Sans MS" panose="030F0702030302020204" pitchFamily="66" charset="0"/>
              </a:rPr>
              <a:t>Physical Development</a:t>
            </a:r>
          </a:p>
        </p:txBody>
      </p:sp>
      <p:sp>
        <p:nvSpPr>
          <p:cNvPr id="3" name="Content Placeholder 2"/>
          <p:cNvSpPr>
            <a:spLocks noGrp="1"/>
          </p:cNvSpPr>
          <p:nvPr>
            <p:ph idx="1"/>
          </p:nvPr>
        </p:nvSpPr>
        <p:spPr>
          <a:xfrm>
            <a:off x="628650" y="1450252"/>
            <a:ext cx="7886700" cy="4028090"/>
          </a:xfrm>
        </p:spPr>
        <p:txBody>
          <a:bodyPr vert="horz" lIns="91440" tIns="45720" rIns="91440" bIns="45720" anchor="t">
            <a:normAutofit lnSpcReduction="10000"/>
          </a:bodyPr>
          <a:lstStyle/>
          <a:p>
            <a:pPr indent="-255905"/>
            <a:endParaRPr lang="en-GB" sz="1800" dirty="0">
              <a:latin typeface="Comic Sans MS" panose="030F0702030302020204" pitchFamily="66" charset="0"/>
            </a:endParaRPr>
          </a:p>
          <a:p>
            <a:pPr indent="-255905"/>
            <a:r>
              <a:rPr lang="en-GB" sz="1800" dirty="0">
                <a:latin typeface="Comic Sans MS" panose="030F0702030302020204" pitchFamily="66" charset="0"/>
              </a:rPr>
              <a:t>What we do at school:</a:t>
            </a:r>
          </a:p>
          <a:p>
            <a:pPr marL="0" indent="0">
              <a:buNone/>
            </a:pPr>
            <a:r>
              <a:rPr lang="en-GB" sz="1800" dirty="0">
                <a:latin typeface="Comic Sans MS"/>
              </a:rPr>
              <a:t>We will have a PE session once a week, this will focus on gross motor movements. Throughout the year we will teach the children to use a pencil and hold it effectively to form recognisable letters. We will also discuss how to keep ourselves healthy and safe. Outdoor physical activities will be available everyday.</a:t>
            </a:r>
          </a:p>
          <a:p>
            <a:pPr indent="-255905"/>
            <a:endParaRPr lang="en-GB" sz="1800" dirty="0">
              <a:latin typeface="Comic Sans MS" panose="030F0702030302020204" pitchFamily="66" charset="0"/>
            </a:endParaRPr>
          </a:p>
          <a:p>
            <a:pPr indent="-255905"/>
            <a:r>
              <a:rPr lang="en-GB" sz="1800" dirty="0">
                <a:latin typeface="Comic Sans MS"/>
              </a:rPr>
              <a:t>What you can do at home: </a:t>
            </a:r>
            <a:endParaRPr lang="en-GB" sz="1800" dirty="0">
              <a:latin typeface="Comic Sans MS" panose="030F0702030302020204" pitchFamily="66" charset="0"/>
            </a:endParaRPr>
          </a:p>
          <a:p>
            <a:pPr marL="0" indent="0">
              <a:buNone/>
            </a:pPr>
            <a:r>
              <a:rPr lang="en-GB" sz="1800" dirty="0">
                <a:latin typeface="Comic Sans MS"/>
              </a:rPr>
              <a:t>Practice writing your child’s name. This doesn’t always have to be with a pen and paper! Ensure that your child can use the toilet by themselves. When they come to school make sure that they are wearing clothes that they can take on and off easily. Go to the park, run climb and have fun being physically active! </a:t>
            </a:r>
            <a:endParaRPr lang="en-GB" sz="1800" dirty="0">
              <a:latin typeface="Comic Sans MS" panose="030F0702030302020204" pitchFamily="66" charset="0"/>
            </a:endParaRPr>
          </a:p>
          <a:p>
            <a:pPr indent="-255905"/>
            <a:endParaRPr lang="en-GB" dirty="0">
              <a:cs typeface="Lucida Sans Unicode"/>
            </a:endParaRPr>
          </a:p>
        </p:txBody>
      </p:sp>
      <p:sp>
        <p:nvSpPr>
          <p:cNvPr id="4" name="AutoShape 2" descr="Image result for child physical"/>
          <p:cNvSpPr>
            <a:spLocks noChangeAspect="1" noChangeArrowheads="1"/>
          </p:cNvSpPr>
          <p:nvPr/>
        </p:nvSpPr>
        <p:spPr bwMode="auto">
          <a:xfrm>
            <a:off x="-23813"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Tree>
    <p:extLst>
      <p:ext uri="{BB962C8B-B14F-4D97-AF65-F5344CB8AC3E}">
        <p14:creationId xmlns:p14="http://schemas.microsoft.com/office/powerpoint/2010/main" val="4294490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smtClean="0">
                <a:solidFill>
                  <a:srgbClr val="0070C0"/>
                </a:solidFill>
                <a:latin typeface="Comic Sans MS" panose="030F0702030302020204" pitchFamily="66" charset="0"/>
              </a:rPr>
              <a:t>Literacy</a:t>
            </a:r>
            <a:br>
              <a:rPr lang="en-GB" sz="2100" dirty="0" smtClean="0">
                <a:solidFill>
                  <a:srgbClr val="0070C0"/>
                </a:solidFill>
                <a:latin typeface="Comic Sans MS" panose="030F0702030302020204" pitchFamily="66" charset="0"/>
              </a:rPr>
            </a:br>
            <a:r>
              <a:rPr lang="en-GB" sz="2100" dirty="0" smtClean="0">
                <a:solidFill>
                  <a:srgbClr val="0070C0"/>
                </a:solidFill>
                <a:latin typeface="Comic Sans MS" panose="030F0702030302020204" pitchFamily="66" charset="0"/>
              </a:rPr>
              <a:t>(Reading and Writing) </a:t>
            </a:r>
            <a:endParaRPr lang="en-GB" sz="2100" dirty="0">
              <a:solidFill>
                <a:srgbClr val="0070C0"/>
              </a:solidFill>
              <a:latin typeface="Comic Sans MS" panose="030F0702030302020204" pitchFamily="66" charset="0"/>
            </a:endParaRPr>
          </a:p>
        </p:txBody>
      </p:sp>
      <p:sp>
        <p:nvSpPr>
          <p:cNvPr id="3" name="Content Placeholder 2"/>
          <p:cNvSpPr>
            <a:spLocks noGrp="1"/>
          </p:cNvSpPr>
          <p:nvPr>
            <p:ph idx="1"/>
          </p:nvPr>
        </p:nvSpPr>
        <p:spPr>
          <a:xfrm>
            <a:off x="628650" y="1905657"/>
            <a:ext cx="7886700" cy="3933497"/>
          </a:xfrm>
        </p:spPr>
        <p:txBody>
          <a:bodyPr vert="horz" lIns="91440" tIns="45720" rIns="91440" bIns="45720" anchor="t">
            <a:normAutofit fontScale="85000" lnSpcReduction="20000"/>
          </a:bodyPr>
          <a:lstStyle/>
          <a:p>
            <a:pPr indent="-255905"/>
            <a:r>
              <a:rPr lang="en-GB" dirty="0">
                <a:latin typeface="Comic Sans MS" panose="030F0702030302020204" pitchFamily="66" charset="0"/>
              </a:rPr>
              <a:t>What we do at school:</a:t>
            </a:r>
            <a:endParaRPr lang="en-US" dirty="0"/>
          </a:p>
          <a:p>
            <a:pPr marL="0" indent="0">
              <a:buNone/>
            </a:pPr>
            <a:r>
              <a:rPr lang="en-GB" dirty="0">
                <a:latin typeface="Comic Sans MS"/>
              </a:rPr>
              <a:t>The children will have daily phonics sessions to help them to read and write. We will listen to them read weekly and they will bring a book home that is at their phonics level.  We will read a range of fiction and non fiction texts with the children...we aim for '5 texts a day'.  We aim to </a:t>
            </a:r>
            <a:r>
              <a:rPr lang="en-GB" dirty="0" err="1" smtClean="0">
                <a:latin typeface="Comic Sans MS"/>
              </a:rPr>
              <a:t>instill</a:t>
            </a:r>
            <a:r>
              <a:rPr lang="en-GB" dirty="0" smtClean="0">
                <a:latin typeface="Comic Sans MS"/>
              </a:rPr>
              <a:t> </a:t>
            </a:r>
            <a:r>
              <a:rPr lang="en-GB" dirty="0">
                <a:latin typeface="Comic Sans MS"/>
              </a:rPr>
              <a:t>a love of reading and writing!  </a:t>
            </a:r>
            <a:endParaRPr lang="en-GB" dirty="0">
              <a:latin typeface="Comic Sans MS" panose="030F0702030302020204" pitchFamily="66" charset="0"/>
            </a:endParaRPr>
          </a:p>
          <a:p>
            <a:pPr indent="-255905"/>
            <a:endParaRPr lang="en-GB" dirty="0">
              <a:latin typeface="Comic Sans MS" panose="030F0702030302020204" pitchFamily="66" charset="0"/>
            </a:endParaRPr>
          </a:p>
          <a:p>
            <a:pPr indent="-255905"/>
            <a:r>
              <a:rPr lang="en-GB" dirty="0">
                <a:latin typeface="Comic Sans MS"/>
              </a:rPr>
              <a:t>What you can do at home:</a:t>
            </a:r>
          </a:p>
          <a:p>
            <a:pPr marL="0" indent="0">
              <a:buNone/>
            </a:pPr>
            <a:r>
              <a:rPr lang="en-GB" dirty="0">
                <a:latin typeface="Comic Sans MS" panose="030F0702030302020204" pitchFamily="66" charset="0"/>
              </a:rPr>
              <a:t>Model oral blending of sounds to make words in everyday contexts, e.g. </a:t>
            </a:r>
            <a:r>
              <a:rPr lang="en-GB" i="1" dirty="0">
                <a:latin typeface="Comic Sans MS" panose="030F0702030302020204" pitchFamily="66" charset="0"/>
              </a:rPr>
              <a:t>‘Can you get your h-a-t hat?’</a:t>
            </a:r>
          </a:p>
          <a:p>
            <a:pPr marL="0" indent="0">
              <a:buNone/>
            </a:pPr>
            <a:r>
              <a:rPr lang="en-GB" dirty="0">
                <a:latin typeface="Comic Sans MS" panose="030F0702030302020204" pitchFamily="66" charset="0"/>
              </a:rPr>
              <a:t>Talk to children about the letters that represent the sounds they hear at the beginning of their own names and other familiar words.</a:t>
            </a:r>
          </a:p>
          <a:p>
            <a:pPr marL="0" indent="0">
              <a:buNone/>
            </a:pPr>
            <a:r>
              <a:rPr lang="en-GB" dirty="0">
                <a:latin typeface="Comic Sans MS"/>
              </a:rPr>
              <a:t>Read a bedtime story every night.  Read their levelled book with them when you can</a:t>
            </a:r>
            <a:r>
              <a:rPr lang="en-GB" dirty="0" smtClean="0">
                <a:latin typeface="Comic Sans MS"/>
              </a:rPr>
              <a:t>.  We encourage 5 times a week.</a:t>
            </a:r>
          </a:p>
          <a:p>
            <a:pPr marL="0" indent="0">
              <a:buNone/>
            </a:pPr>
            <a:r>
              <a:rPr lang="en-US" dirty="0" smtClean="0">
                <a:latin typeface="Comic Sans MS"/>
              </a:rPr>
              <a:t>Get them to help writing shopping lists or birthday cards</a:t>
            </a:r>
            <a:endParaRPr lang="en-GB" dirty="0">
              <a:latin typeface="Comic Sans MS"/>
            </a:endParaRPr>
          </a:p>
          <a:p>
            <a:pPr marL="0" indent="0">
              <a:buNone/>
            </a:pPr>
            <a:endParaRPr lang="en-GB" dirty="0"/>
          </a:p>
          <a:p>
            <a:pPr marL="0" indent="0">
              <a:buNone/>
            </a:pPr>
            <a:endParaRPr lang="en-GB" dirty="0"/>
          </a:p>
          <a:p>
            <a:pPr marL="0" indent="0">
              <a:buNone/>
            </a:pP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a:stretch>
            <a:fillRect/>
          </a:stretch>
        </p:blipFill>
        <p:spPr>
          <a:xfrm>
            <a:off x="711201" y="365126"/>
            <a:ext cx="1801090" cy="1345189"/>
          </a:xfrm>
          <a:prstGeom prst="rect">
            <a:avLst/>
          </a:prstGeom>
        </p:spPr>
      </p:pic>
    </p:spTree>
    <p:extLst>
      <p:ext uri="{BB962C8B-B14F-4D97-AF65-F5344CB8AC3E}">
        <p14:creationId xmlns:p14="http://schemas.microsoft.com/office/powerpoint/2010/main" val="21173044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0070C0"/>
                </a:solidFill>
                <a:latin typeface="Comic Sans MS" panose="030F0702030302020204" pitchFamily="66" charset="0"/>
              </a:rPr>
              <a:t>Mathematics</a:t>
            </a:r>
          </a:p>
        </p:txBody>
      </p:sp>
      <p:sp>
        <p:nvSpPr>
          <p:cNvPr id="3" name="Content Placeholder 2"/>
          <p:cNvSpPr>
            <a:spLocks noGrp="1"/>
          </p:cNvSpPr>
          <p:nvPr>
            <p:ph idx="1"/>
          </p:nvPr>
        </p:nvSpPr>
        <p:spPr/>
        <p:txBody>
          <a:bodyPr vert="horz" lIns="91440" tIns="45720" rIns="91440" bIns="45720" anchor="t">
            <a:normAutofit/>
          </a:bodyPr>
          <a:lstStyle/>
          <a:p>
            <a:pPr indent="-255905"/>
            <a:r>
              <a:rPr lang="en-GB" dirty="0">
                <a:latin typeface="Comic Sans MS"/>
              </a:rPr>
              <a:t>What we do at school: Have a </a:t>
            </a:r>
            <a:r>
              <a:rPr lang="en-GB" dirty="0" smtClean="0">
                <a:latin typeface="Comic Sans MS"/>
              </a:rPr>
              <a:t>maths </a:t>
            </a:r>
            <a:r>
              <a:rPr lang="en-GB" dirty="0">
                <a:latin typeface="Comic Sans MS"/>
              </a:rPr>
              <a:t>session daily which focuses on </a:t>
            </a:r>
            <a:r>
              <a:rPr lang="en-GB" dirty="0" smtClean="0">
                <a:latin typeface="Comic Sans MS"/>
              </a:rPr>
              <a:t>Numbers predominantly but also Shape</a:t>
            </a:r>
            <a:r>
              <a:rPr lang="en-GB" dirty="0">
                <a:latin typeface="Comic Sans MS"/>
              </a:rPr>
              <a:t>, Space and Measure.  We focus on 1 number for 2 whole weeks, ensuring all children have a good grip of what they are</a:t>
            </a:r>
            <a:r>
              <a:rPr lang="en-GB" dirty="0" smtClean="0">
                <a:latin typeface="Comic Sans MS"/>
              </a:rPr>
              <a:t>. </a:t>
            </a:r>
            <a:endParaRPr lang="en-US" dirty="0">
              <a:latin typeface="Comic Sans MS"/>
            </a:endParaRPr>
          </a:p>
          <a:p>
            <a:pPr indent="-255905"/>
            <a:endParaRPr lang="en-GB" dirty="0">
              <a:latin typeface="Comic Sans MS" panose="030F0702030302020204" pitchFamily="66" charset="0"/>
            </a:endParaRPr>
          </a:p>
          <a:p>
            <a:pPr indent="-255905"/>
            <a:r>
              <a:rPr lang="en-GB" dirty="0">
                <a:latin typeface="Comic Sans MS"/>
              </a:rPr>
              <a:t>What you can do at home:</a:t>
            </a:r>
          </a:p>
          <a:p>
            <a:pPr marL="0" indent="0">
              <a:buNone/>
            </a:pPr>
            <a:r>
              <a:rPr lang="en-GB" dirty="0">
                <a:latin typeface="Comic Sans MS" panose="030F0702030302020204" pitchFamily="66" charset="0"/>
              </a:rPr>
              <a:t>Ask your child to set the table for a particular number of people. Can they get the right number of knives and forks? </a:t>
            </a:r>
          </a:p>
          <a:p>
            <a:pPr marL="0" indent="0">
              <a:buNone/>
            </a:pPr>
            <a:r>
              <a:rPr lang="en-GB" dirty="0">
                <a:latin typeface="Comic Sans MS" panose="030F0702030302020204" pitchFamily="66" charset="0"/>
              </a:rPr>
              <a:t>Talk about the shape of everyday objects for example tall and round. </a:t>
            </a:r>
            <a:endParaRPr lang="en-GB" dirty="0" smtClean="0">
              <a:latin typeface="Comic Sans MS" panose="030F0702030302020204" pitchFamily="66" charset="0"/>
            </a:endParaRPr>
          </a:p>
          <a:p>
            <a:pPr marL="0" indent="0">
              <a:buNone/>
            </a:pPr>
            <a:r>
              <a:rPr lang="en-US" dirty="0" smtClean="0">
                <a:latin typeface="Comic Sans MS" panose="030F0702030302020204" pitchFamily="66" charset="0"/>
              </a:rPr>
              <a:t>Play games with them- snakes and ladders/ track games </a:t>
            </a:r>
            <a:r>
              <a:rPr lang="en-US" dirty="0" err="1" smtClean="0">
                <a:latin typeface="Comic Sans MS" panose="030F0702030302020204" pitchFamily="66" charset="0"/>
              </a:rPr>
              <a:t>etc</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a:stretch>
            <a:fillRect/>
          </a:stretch>
        </p:blipFill>
        <p:spPr>
          <a:xfrm>
            <a:off x="1225845" y="331500"/>
            <a:ext cx="1864854" cy="1392813"/>
          </a:xfrm>
          <a:prstGeom prst="rect">
            <a:avLst/>
          </a:prstGeom>
        </p:spPr>
      </p:pic>
    </p:spTree>
    <p:extLst>
      <p:ext uri="{BB962C8B-B14F-4D97-AF65-F5344CB8AC3E}">
        <p14:creationId xmlns:p14="http://schemas.microsoft.com/office/powerpoint/2010/main" val="2265527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0070C0"/>
                </a:solidFill>
                <a:latin typeface="Comic Sans MS" panose="030F0702030302020204" pitchFamily="66" charset="0"/>
              </a:rPr>
              <a:t>Understanding the World</a:t>
            </a:r>
          </a:p>
        </p:txBody>
      </p:sp>
      <p:sp>
        <p:nvSpPr>
          <p:cNvPr id="3" name="Content Placeholder 2"/>
          <p:cNvSpPr>
            <a:spLocks noGrp="1"/>
          </p:cNvSpPr>
          <p:nvPr>
            <p:ph idx="1"/>
          </p:nvPr>
        </p:nvSpPr>
        <p:spPr>
          <a:xfrm>
            <a:off x="628650" y="1262207"/>
            <a:ext cx="7886700" cy="4351338"/>
          </a:xfrm>
        </p:spPr>
        <p:txBody>
          <a:bodyPr vert="horz" lIns="91440" tIns="45720" rIns="91440" bIns="45720" anchor="t">
            <a:normAutofit/>
          </a:bodyPr>
          <a:lstStyle/>
          <a:p>
            <a:r>
              <a:rPr lang="en-GB" dirty="0">
                <a:latin typeface="Comic Sans MS" panose="030F0702030302020204" pitchFamily="66" charset="0"/>
              </a:rPr>
              <a:t>What we do at school: Celebrate different cultures and value the culture of everybody in the class. Give children the opportunity to observe the natural world. </a:t>
            </a:r>
            <a:endParaRPr lang="en-US" dirty="0"/>
          </a:p>
          <a:p>
            <a:pPr indent="-255905"/>
            <a:endParaRPr lang="en-GB" dirty="0">
              <a:latin typeface="Comic Sans MS" panose="030F0702030302020204" pitchFamily="66" charset="0"/>
            </a:endParaRPr>
          </a:p>
          <a:p>
            <a:pPr indent="-255905"/>
            <a:r>
              <a:rPr lang="en-GB" dirty="0">
                <a:latin typeface="Comic Sans MS"/>
              </a:rPr>
              <a:t>What you can do at home: Do some cooking together and talk about how the ingredients have changed. Go to a park or natural place, can you see beautiful leaves, flowers or mini-beasts? </a:t>
            </a:r>
            <a:r>
              <a:rPr lang="en-GB" dirty="0" smtClean="0">
                <a:latin typeface="Comic Sans MS"/>
              </a:rPr>
              <a:t>Talk to older relatives or friends about how life has changed.  Follow a simple map to get to school or the park or to find some treasure! </a:t>
            </a: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a:stretch>
            <a:fillRect/>
          </a:stretch>
        </p:blipFill>
        <p:spPr>
          <a:xfrm>
            <a:off x="5849871" y="4214499"/>
            <a:ext cx="1829336" cy="2376781"/>
          </a:xfrm>
          <a:prstGeom prst="rect">
            <a:avLst/>
          </a:prstGeom>
        </p:spPr>
      </p:pic>
      <p:pic>
        <p:nvPicPr>
          <p:cNvPr id="5" name="Picture 4"/>
          <p:cNvPicPr>
            <a:picLocks noChangeAspect="1"/>
          </p:cNvPicPr>
          <p:nvPr/>
        </p:nvPicPr>
        <p:blipFill>
          <a:blip r:embed="rId3"/>
          <a:stretch>
            <a:fillRect/>
          </a:stretch>
        </p:blipFill>
        <p:spPr>
          <a:xfrm>
            <a:off x="2635061" y="4514718"/>
            <a:ext cx="1641374" cy="2197655"/>
          </a:xfrm>
          <a:prstGeom prst="rect">
            <a:avLst/>
          </a:prstGeom>
        </p:spPr>
      </p:pic>
    </p:spTree>
    <p:extLst>
      <p:ext uri="{BB962C8B-B14F-4D97-AF65-F5344CB8AC3E}">
        <p14:creationId xmlns:p14="http://schemas.microsoft.com/office/powerpoint/2010/main" val="14256512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100" dirty="0">
                <a:latin typeface="Comic Sans MS" panose="030F0702030302020204" pitchFamily="66" charset="0"/>
              </a:rPr>
              <a:t>            </a:t>
            </a:r>
            <a:r>
              <a:rPr lang="en-GB" sz="2100" dirty="0">
                <a:solidFill>
                  <a:srgbClr val="0070C0"/>
                </a:solidFill>
                <a:latin typeface="Comic Sans MS" panose="030F0702030302020204" pitchFamily="66" charset="0"/>
              </a:rPr>
              <a:t>Expressive Arts and Design</a:t>
            </a:r>
          </a:p>
        </p:txBody>
      </p:sp>
      <p:sp>
        <p:nvSpPr>
          <p:cNvPr id="3" name="Content Placeholder 2"/>
          <p:cNvSpPr>
            <a:spLocks noGrp="1"/>
          </p:cNvSpPr>
          <p:nvPr>
            <p:ph idx="1"/>
          </p:nvPr>
        </p:nvSpPr>
        <p:spPr/>
        <p:txBody>
          <a:bodyPr vert="horz" lIns="91440" tIns="45720" rIns="91440" bIns="45720" anchor="t">
            <a:normAutofit/>
          </a:bodyPr>
          <a:lstStyle/>
          <a:p>
            <a:pPr indent="-255905"/>
            <a:r>
              <a:rPr lang="en-GB" dirty="0">
                <a:latin typeface="Comic Sans MS" panose="030F0702030302020204" pitchFamily="66" charset="0"/>
              </a:rPr>
              <a:t>What we do at school: Provide resources so that the children can play imaginatively, for example a role-play area and den building materials. Help the children to build up a repertoire of songs and dances. Give the children materials that they can make their own models with.</a:t>
            </a:r>
            <a:endParaRPr lang="en-US" dirty="0"/>
          </a:p>
          <a:p>
            <a:pPr indent="-255905"/>
            <a:endParaRPr lang="en-GB" dirty="0">
              <a:latin typeface="Comic Sans MS" panose="030F0702030302020204" pitchFamily="66" charset="0"/>
            </a:endParaRPr>
          </a:p>
          <a:p>
            <a:pPr indent="-255905"/>
            <a:r>
              <a:rPr lang="en-GB" dirty="0">
                <a:latin typeface="Comic Sans MS"/>
              </a:rPr>
              <a:t>What you can do at home: Sing some favourite songs and rhymes. Play with small world toys together and make up a story. </a:t>
            </a: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318940"/>
            <a:ext cx="2002570" cy="1162388"/>
          </a:xfrm>
          <a:prstGeom prst="rect">
            <a:avLst/>
          </a:prstGeom>
        </p:spPr>
      </p:pic>
    </p:spTree>
    <p:extLst>
      <p:ext uri="{BB962C8B-B14F-4D97-AF65-F5344CB8AC3E}">
        <p14:creationId xmlns:p14="http://schemas.microsoft.com/office/powerpoint/2010/main" val="24137476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632"/>
            <a:ext cx="8686800" cy="1143000"/>
          </a:xfrm>
        </p:spPr>
        <p:txBody>
          <a:bodyPr>
            <a:noAutofit/>
          </a:bodyPr>
          <a:lstStyle/>
          <a:p>
            <a:pPr algn="ctr"/>
            <a:r>
              <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Uniform and Reading Folder</a:t>
            </a:r>
          </a:p>
        </p:txBody>
      </p:sp>
      <p:sp>
        <p:nvSpPr>
          <p:cNvPr id="6" name="TextBox 1"/>
          <p:cNvSpPr txBox="1"/>
          <p:nvPr/>
        </p:nvSpPr>
        <p:spPr>
          <a:xfrm>
            <a:off x="2728849" y="4549676"/>
            <a:ext cx="5248003" cy="2308324"/>
          </a:xfrm>
          <a:prstGeom prst="rect">
            <a:avLst/>
          </a:prstGeom>
          <a:noFill/>
        </p:spPr>
        <p:txBody>
          <a:bodyPr wrap="square" rtlCol="0">
            <a:spAutoFit/>
          </a:bodyPr>
          <a:lstStyle/>
          <a:p>
            <a:pPr algn="ctr">
              <a:lnSpc>
                <a:spcPct val="150000"/>
              </a:lnSpc>
            </a:pPr>
            <a:r>
              <a:rPr lang="en-GB" sz="2400" dirty="0">
                <a:solidFill>
                  <a:srgbClr val="0070C0"/>
                </a:solidFill>
                <a:latin typeface="Comic Sans MS" pitchFamily="66" charset="0"/>
              </a:rPr>
              <a:t>Please label your child’s clothes. Otherwise things might get lost</a:t>
            </a:r>
            <a:r>
              <a:rPr lang="en-GB" sz="2400" dirty="0" smtClean="0">
                <a:solidFill>
                  <a:srgbClr val="0070C0"/>
                </a:solidFill>
                <a:latin typeface="Comic Sans MS" pitchFamily="66" charset="0"/>
              </a:rPr>
              <a:t>.</a:t>
            </a:r>
          </a:p>
          <a:p>
            <a:pPr algn="ctr">
              <a:lnSpc>
                <a:spcPct val="150000"/>
              </a:lnSpc>
            </a:pPr>
            <a:r>
              <a:rPr lang="en-US" sz="2400" dirty="0" smtClean="0">
                <a:solidFill>
                  <a:srgbClr val="0070C0"/>
                </a:solidFill>
                <a:latin typeface="Comic Sans MS" pitchFamily="66" charset="0"/>
              </a:rPr>
              <a:t>We will let you know about PE days and Forest Friday.</a:t>
            </a:r>
            <a:endParaRPr lang="en-GB" sz="2400" dirty="0">
              <a:solidFill>
                <a:srgbClr val="0070C0"/>
              </a:solidFill>
              <a:latin typeface="Comic Sans MS" pitchFamily="66" charset="0"/>
            </a:endParaRPr>
          </a:p>
        </p:txBody>
      </p:sp>
      <p:sp>
        <p:nvSpPr>
          <p:cNvPr id="7" name="TextBox 1"/>
          <p:cNvSpPr txBox="1"/>
          <p:nvPr/>
        </p:nvSpPr>
        <p:spPr>
          <a:xfrm>
            <a:off x="323529" y="1268760"/>
            <a:ext cx="2327308" cy="4524315"/>
          </a:xfrm>
          <a:prstGeom prst="rect">
            <a:avLst/>
          </a:prstGeom>
          <a:noFill/>
        </p:spPr>
        <p:txBody>
          <a:bodyPr wrap="square" rtlCol="0">
            <a:spAutoFit/>
          </a:bodyPr>
          <a:lstStyle/>
          <a:p>
            <a:pPr algn="ctr">
              <a:lnSpc>
                <a:spcPct val="150000"/>
              </a:lnSpc>
            </a:pPr>
            <a:r>
              <a:rPr lang="en-GB" sz="2400" dirty="0">
                <a:solidFill>
                  <a:srgbClr val="0070C0"/>
                </a:solidFill>
                <a:latin typeface="Comic Sans MS" pitchFamily="66" charset="0"/>
              </a:rPr>
              <a:t>School uniforms should be worn every day and book bags brought to school daily.</a:t>
            </a:r>
          </a:p>
          <a:p>
            <a:pPr algn="ctr">
              <a:lnSpc>
                <a:spcPct val="150000"/>
              </a:lnSpc>
            </a:pPr>
            <a:endParaRPr lang="en-GB" sz="2400" b="1" dirty="0">
              <a:solidFill>
                <a:srgbClr val="0070C0"/>
              </a:solidFill>
              <a:latin typeface="Comic Sans MS" pitchFamily="66" charset="0"/>
            </a:endParaRPr>
          </a:p>
        </p:txBody>
      </p:sp>
      <p:pic>
        <p:nvPicPr>
          <p:cNvPr id="3074" name="Picture 2" descr="https://attachments.office.net/owa/vobrien%40berryhill.notts.sch.uk/service.svc/s/GetAttachmentThumbnail?id=AAMkADliZmJkNDkzLTE3YjgtNGYzZi1iZTBiLTEwZTQ0M2VjZmZiMABGAAAAAAAPKQuksFP8S7n7x%2F4rncDBBwDWOoZtDgixR5Z93elYwaB9AAAAAAEMAADWOoZtDgixR5Z93elYwaB9AACFYuErAAABEgAQAMEtwnhDjVZPsit8f6nLbp8%3D&amp;thumbnailType=2&amp;token=eyJhbGciOiJSUzI1NiIsImtpZCI6IjMwODE3OUNFNUY0QjUyRTc4QjJEQjg5NjZCQUY0RUNDMzcyN0FFRUUiLCJ0eXAiOiJKV1QiLCJ4NXQiOiJNSUY1emw5TFV1ZUxMYmlXYTY5T3pEY25ydTQifQ.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1MDM1MCwiZXhwIjoxNjIzODUwOTUwLCJpc3MiOiIwMDAwMDAwMi0wMDAwLTBmZjEtY2UwMC0wMDAwMDAwMDAwMDBANDEwYzExY2ItZGZkOS00ZjExLWE4ZTYtMjRlY2I2YmVhOTY0IiwiYXVkIjoiMDAwMDAwMDItMDAwMC0wZmYxLWNlMDAtMDAwMDAwMDAwMDAwL2F0dGFjaG1lbnRzLm9mZmljZS5uZXRANDEwYzExY2ItZGZkOS00ZjExLWE4ZTYtMjRlY2I2YmVhOTY0IiwiaGFwcCI6Im93YSJ9.DDBWAlxHcqYGkTw15KoYamvbt28IOkh4XTLGET_2pHN-Ps90kbXcNORXfinfH2deh1PTRubhneSIckvINRELwP-bYSm2W15-xiIZ6ZXeGxPFGBu3VKpZ9z7-hluON8UoBPzdQkEdSSz0WqVH44x2ZbxpeteLHCKxk7tbulGWSby6k6Jck6cZJYpv_bHG1DnMa7tpFT4mBZVaJRdYbwTFir7FHCeFTfTBlBwTdqNz9vzifi2lbRpNfy_s4d3qFVrQqa_0Si-BWCe83knCja-fY9kiExdY9JRLl9Rtwx2s9jHRx0sUozrnvhXlpdGqbfdzTz1IJ48bDfd4H0d4Qlmd8w&amp;X-OWA-CANARY=Fl1urXRw0UuUg-bRWfbv0xCvELPLMNkY6AyIL_gJu9iINXqSe_JUoO3XeME-dt87017W7oc83UQ.&amp;animation=tr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1139415"/>
            <a:ext cx="2609075" cy="3478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260648"/>
            <a:ext cx="8229600" cy="1143000"/>
          </a:xfrm>
        </p:spPr>
        <p:txBody>
          <a:bodyPr>
            <a:noAutofit/>
          </a:bodyPr>
          <a:lstStyle/>
          <a:p>
            <a:pPr algn="ctr"/>
            <a:r>
              <a:rPr lang="en-GB" sz="7200">
                <a:ln>
                  <a:solidFill>
                    <a:schemeClr val="bg2">
                      <a:lumMod val="10000"/>
                    </a:schemeClr>
                  </a:solidFill>
                </a:ln>
                <a:solidFill>
                  <a:srgbClr val="0070C0"/>
                </a:solidFill>
                <a:latin typeface="Comic Sans MS" panose="030F0702030302020204" pitchFamily="66" charset="0"/>
              </a:rPr>
              <a:t>Lunch</a:t>
            </a:r>
            <a:r>
              <a:rPr lang="en-GB" sz="7200">
                <a:solidFill>
                  <a:srgbClr val="0070C0"/>
                </a:solidFill>
                <a:latin typeface="Comic Sans MS" panose="030F0702030302020204" pitchFamily="66" charset="0"/>
              </a:rPr>
              <a:t> </a:t>
            </a:r>
          </a:p>
        </p:txBody>
      </p:sp>
      <p:sp>
        <p:nvSpPr>
          <p:cNvPr id="2" name="Content Placeholder 1"/>
          <p:cNvSpPr>
            <a:spLocks noGrp="1"/>
          </p:cNvSpPr>
          <p:nvPr>
            <p:ph idx="1"/>
          </p:nvPr>
        </p:nvSpPr>
        <p:spPr>
          <a:xfrm>
            <a:off x="457200" y="1481329"/>
            <a:ext cx="8229600" cy="3459840"/>
          </a:xfrm>
        </p:spPr>
        <p:txBody>
          <a:bodyPr>
            <a:normAutofit lnSpcReduction="10000"/>
          </a:bodyPr>
          <a:lstStyle/>
          <a:p>
            <a:pPr algn="ctr">
              <a:buNone/>
            </a:pPr>
            <a:r>
              <a:rPr lang="en-GB" dirty="0">
                <a:solidFill>
                  <a:srgbClr val="002060"/>
                </a:solidFill>
                <a:latin typeface="Comic Sans MS" panose="030F0702030302020204" pitchFamily="66" charset="0"/>
              </a:rPr>
              <a:t>You can choose from:</a:t>
            </a:r>
          </a:p>
          <a:p>
            <a:pPr algn="ctr"/>
            <a:endParaRPr lang="en-GB" dirty="0">
              <a:ln>
                <a:solidFill>
                  <a:srgbClr val="005828"/>
                </a:solidFill>
              </a:ln>
              <a:solidFill>
                <a:srgbClr val="007033"/>
              </a:solidFill>
              <a:latin typeface="Comic Sans MS" panose="030F0702030302020204" pitchFamily="66" charset="0"/>
            </a:endParaRPr>
          </a:p>
          <a:p>
            <a:pPr algn="ctr"/>
            <a:r>
              <a:rPr lang="en-GB" sz="3600" dirty="0">
                <a:solidFill>
                  <a:srgbClr val="002060"/>
                </a:solidFill>
                <a:latin typeface="Comic Sans MS" panose="030F0702030302020204" pitchFamily="66" charset="0"/>
              </a:rPr>
              <a:t>School </a:t>
            </a:r>
            <a:r>
              <a:rPr lang="en-GB" sz="3600" dirty="0" smtClean="0">
                <a:solidFill>
                  <a:srgbClr val="002060"/>
                </a:solidFill>
                <a:latin typeface="Comic Sans MS" panose="030F0702030302020204" pitchFamily="66" charset="0"/>
              </a:rPr>
              <a:t>dinners</a:t>
            </a:r>
          </a:p>
          <a:p>
            <a:pPr algn="ctr"/>
            <a:endParaRPr lang="en-GB" sz="3600" dirty="0" smtClean="0">
              <a:solidFill>
                <a:srgbClr val="002060"/>
              </a:solidFill>
              <a:latin typeface="Comic Sans MS" panose="030F0702030302020204" pitchFamily="66" charset="0"/>
            </a:endParaRPr>
          </a:p>
          <a:p>
            <a:pPr algn="ctr"/>
            <a:r>
              <a:rPr lang="en-US" sz="3600" dirty="0" smtClean="0">
                <a:solidFill>
                  <a:srgbClr val="002060"/>
                </a:solidFill>
                <a:latin typeface="Comic Sans MS" panose="030F0702030302020204" pitchFamily="66" charset="0"/>
              </a:rPr>
              <a:t>School sandwich</a:t>
            </a:r>
            <a:endParaRPr lang="en-GB" sz="3600" dirty="0">
              <a:solidFill>
                <a:srgbClr val="002060"/>
              </a:solidFill>
              <a:latin typeface="Comic Sans MS" panose="030F0702030302020204" pitchFamily="66" charset="0"/>
            </a:endParaRPr>
          </a:p>
          <a:p>
            <a:pPr algn="ctr"/>
            <a:endParaRPr lang="en-GB" dirty="0">
              <a:solidFill>
                <a:srgbClr val="002060"/>
              </a:solidFill>
              <a:latin typeface="Comic Sans MS" panose="030F0702030302020204" pitchFamily="66" charset="0"/>
            </a:endParaRPr>
          </a:p>
          <a:p>
            <a:pPr algn="ctr"/>
            <a:r>
              <a:rPr lang="en-GB" sz="3200" dirty="0">
                <a:solidFill>
                  <a:srgbClr val="002060"/>
                </a:solidFill>
                <a:latin typeface="Comic Sans MS" panose="030F0702030302020204" pitchFamily="66" charset="0"/>
              </a:rPr>
              <a:t>Packed Lunch </a:t>
            </a:r>
          </a:p>
          <a:p>
            <a:pPr algn="ctr"/>
            <a:endParaRPr lang="en-GB" dirty="0">
              <a:solidFill>
                <a:srgbClr val="002060"/>
              </a:solidFill>
              <a:latin typeface="Comic Sans MS" panose="030F0702030302020204" pitchFamily="66" charset="0"/>
            </a:endParaRPr>
          </a:p>
          <a:p>
            <a:pPr marL="109728" indent="0" algn="ctr">
              <a:buNone/>
            </a:pPr>
            <a:endParaRPr lang="en-GB" dirty="0">
              <a:solidFill>
                <a:srgbClr val="002060"/>
              </a:solidFill>
              <a:latin typeface="Comic Sans MS" panose="030F0702030302020204" pitchFamily="66" charset="0"/>
            </a:endParaRPr>
          </a:p>
        </p:txBody>
      </p:sp>
      <p:sp>
        <p:nvSpPr>
          <p:cNvPr id="8" name="TextBox 1"/>
          <p:cNvSpPr txBox="1"/>
          <p:nvPr/>
        </p:nvSpPr>
        <p:spPr>
          <a:xfrm>
            <a:off x="6156176" y="5085184"/>
            <a:ext cx="2720743"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50000"/>
              </a:lnSpc>
            </a:pPr>
            <a:r>
              <a:rPr lang="en-GB" sz="2000">
                <a:solidFill>
                  <a:srgbClr val="0070C0"/>
                </a:solidFill>
                <a:latin typeface="Comic Sans MS" pitchFamily="66" charset="0"/>
              </a:rPr>
              <a:t>School dinners are free for F2 children.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544" y="4067490"/>
            <a:ext cx="2547442" cy="1902719"/>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512" y="274638"/>
            <a:ext cx="8856984" cy="1143000"/>
          </a:xfrm>
        </p:spPr>
        <p:txBody>
          <a:bodyPr>
            <a:normAutofit/>
          </a:bodyPr>
          <a:lstStyle/>
          <a:p>
            <a:pPr algn="ctr"/>
            <a:r>
              <a:rPr lang="en-GB" sz="6000">
                <a:ln>
                  <a:solidFill>
                    <a:schemeClr val="bg2">
                      <a:lumMod val="10000"/>
                    </a:schemeClr>
                  </a:solidFill>
                </a:ln>
                <a:solidFill>
                  <a:srgbClr val="002060"/>
                </a:solidFill>
                <a:latin typeface="Comic Sans MS" panose="030F0702030302020204" pitchFamily="66" charset="0"/>
              </a:rPr>
              <a:t>A Healthy Lunch Box</a:t>
            </a:r>
          </a:p>
        </p:txBody>
      </p:sp>
      <p:pic>
        <p:nvPicPr>
          <p:cNvPr id="2050" name="Picture 2" descr="http://us.123rf.com/400wm/400/400/buriy/buriy1201/buriy120100037/11877863-delicious-red-apple-with-a-leaf-on-a-white-background.jpg"/>
          <p:cNvPicPr>
            <a:picLocks noChangeAspect="1" noChangeArrowheads="1"/>
          </p:cNvPicPr>
          <p:nvPr/>
        </p:nvPicPr>
        <p:blipFill>
          <a:blip r:embed="rId2" cstate="print"/>
          <a:srcRect/>
          <a:stretch>
            <a:fillRect/>
          </a:stretch>
        </p:blipFill>
        <p:spPr bwMode="auto">
          <a:xfrm>
            <a:off x="683568" y="1412777"/>
            <a:ext cx="1512167" cy="1512168"/>
          </a:xfrm>
          <a:prstGeom prst="rect">
            <a:avLst/>
          </a:prstGeom>
          <a:noFill/>
        </p:spPr>
      </p:pic>
      <p:pic>
        <p:nvPicPr>
          <p:cNvPr id="2052" name="Picture 4" descr="http://www.pinkbananastudios.com/banana.jpg"/>
          <p:cNvPicPr>
            <a:picLocks noChangeAspect="1" noChangeArrowheads="1"/>
          </p:cNvPicPr>
          <p:nvPr/>
        </p:nvPicPr>
        <p:blipFill>
          <a:blip r:embed="rId3" cstate="print"/>
          <a:srcRect/>
          <a:stretch>
            <a:fillRect/>
          </a:stretch>
        </p:blipFill>
        <p:spPr bwMode="auto">
          <a:xfrm>
            <a:off x="6695875" y="4290921"/>
            <a:ext cx="1967058" cy="1156477"/>
          </a:xfrm>
          <a:prstGeom prst="rect">
            <a:avLst/>
          </a:prstGeom>
          <a:noFill/>
        </p:spPr>
      </p:pic>
      <p:pic>
        <p:nvPicPr>
          <p:cNvPr id="2054" name="Picture 6" descr="http://i.telegraph.co.uk/multimedia/archive/01117/sandwich460_1117524a.jpg"/>
          <p:cNvPicPr>
            <a:picLocks noChangeAspect="1" noChangeArrowheads="1"/>
          </p:cNvPicPr>
          <p:nvPr/>
        </p:nvPicPr>
        <p:blipFill>
          <a:blip r:embed="rId4" cstate="print"/>
          <a:srcRect/>
          <a:stretch>
            <a:fillRect/>
          </a:stretch>
        </p:blipFill>
        <p:spPr bwMode="auto">
          <a:xfrm>
            <a:off x="755576" y="3284984"/>
            <a:ext cx="1728192" cy="1225910"/>
          </a:xfrm>
          <a:prstGeom prst="rect">
            <a:avLst/>
          </a:prstGeom>
          <a:noFill/>
        </p:spPr>
      </p:pic>
      <p:pic>
        <p:nvPicPr>
          <p:cNvPr id="2056" name="Picture 8" descr="http://i4.goodness-direct.co.uk/d/334214b.jpg"/>
          <p:cNvPicPr>
            <a:picLocks noChangeAspect="1" noChangeArrowheads="1"/>
          </p:cNvPicPr>
          <p:nvPr/>
        </p:nvPicPr>
        <p:blipFill>
          <a:blip r:embed="rId5" cstate="print"/>
          <a:srcRect/>
          <a:stretch>
            <a:fillRect/>
          </a:stretch>
        </p:blipFill>
        <p:spPr bwMode="auto">
          <a:xfrm>
            <a:off x="4139952" y="4401616"/>
            <a:ext cx="2195736" cy="2195736"/>
          </a:xfrm>
          <a:prstGeom prst="rect">
            <a:avLst/>
          </a:prstGeom>
          <a:noFill/>
        </p:spPr>
      </p:pic>
      <p:pic>
        <p:nvPicPr>
          <p:cNvPr id="2058" name="Picture 10" descr="http://upload.wikimedia.org/wikipedia/commons/8/82/Raisins.jpg"/>
          <p:cNvPicPr>
            <a:picLocks noChangeAspect="1" noChangeArrowheads="1"/>
          </p:cNvPicPr>
          <p:nvPr/>
        </p:nvPicPr>
        <p:blipFill>
          <a:blip r:embed="rId6" cstate="print"/>
          <a:srcRect/>
          <a:stretch>
            <a:fillRect/>
          </a:stretch>
        </p:blipFill>
        <p:spPr bwMode="auto">
          <a:xfrm>
            <a:off x="1691680" y="4869160"/>
            <a:ext cx="1800200" cy="1180020"/>
          </a:xfrm>
          <a:prstGeom prst="rect">
            <a:avLst/>
          </a:prstGeom>
          <a:noFill/>
        </p:spPr>
      </p:pic>
      <p:pic>
        <p:nvPicPr>
          <p:cNvPr id="2" name="Picture 2" descr="http://t1.gstatic.com/images?q=tbn:ANd9GcQxts34G5FbwAQFq6UMDpZAunjqrgrUVpb0xOI_IFjYYFn49euvUw:eofdreams.com/data_images/dreams/rice/rice-06.jpg"/>
          <p:cNvPicPr>
            <a:picLocks noChangeAspect="1" noChangeArrowheads="1"/>
          </p:cNvPicPr>
          <p:nvPr/>
        </p:nvPicPr>
        <p:blipFill>
          <a:blip r:embed="rId7" cstate="print"/>
          <a:srcRect/>
          <a:stretch>
            <a:fillRect/>
          </a:stretch>
        </p:blipFill>
        <p:spPr bwMode="auto">
          <a:xfrm>
            <a:off x="6656277" y="2257735"/>
            <a:ext cx="1656184" cy="1102116"/>
          </a:xfrm>
          <a:prstGeom prst="rect">
            <a:avLst/>
          </a:prstGeom>
          <a:noFill/>
        </p:spPr>
      </p:pic>
      <p:pic>
        <p:nvPicPr>
          <p:cNvPr id="4" name="Picture 4" descr="http://t3.gstatic.com/images?q=tbn:ANd9GcToHYsgAoQTaUhqjpbCMpsLlGhGl9h2RCre8Fiuv5rxBUqd3ev0:judyscakesandtreats.files.wordpress.com/2010/07/smoothie-wraps-peppery-veal-beef-stir-fry-with-veggies-079.jpg"/>
          <p:cNvPicPr>
            <a:picLocks noChangeAspect="1" noChangeArrowheads="1"/>
          </p:cNvPicPr>
          <p:nvPr/>
        </p:nvPicPr>
        <p:blipFill>
          <a:blip r:embed="rId8" cstate="print"/>
          <a:srcRect/>
          <a:stretch>
            <a:fillRect/>
          </a:stretch>
        </p:blipFill>
        <p:spPr bwMode="auto">
          <a:xfrm>
            <a:off x="3754695" y="1707821"/>
            <a:ext cx="1512168" cy="1006280"/>
          </a:xfrm>
          <a:prstGeom prst="rect">
            <a:avLst/>
          </a:prstGeom>
          <a:noFill/>
        </p:spPr>
      </p:pic>
      <p:pic>
        <p:nvPicPr>
          <p:cNvPr id="5" name="Picture 6" descr="http://t3.gstatic.com/images?q=tbn:ANd9GcQZutY56he2Yj2wQhhnHNhNryh5reaU4HEbBi2njyWTH7lQz907LQ:www.jamiesonvitamins.com/files/CarrotSticks.jpg"/>
          <p:cNvPicPr>
            <a:picLocks noChangeAspect="1" noChangeArrowheads="1"/>
          </p:cNvPicPr>
          <p:nvPr/>
        </p:nvPicPr>
        <p:blipFill>
          <a:blip r:embed="rId9" cstate="print"/>
          <a:srcRect/>
          <a:stretch>
            <a:fillRect/>
          </a:stretch>
        </p:blipFill>
        <p:spPr bwMode="auto">
          <a:xfrm>
            <a:off x="4183381" y="3207170"/>
            <a:ext cx="1514922" cy="1008112"/>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CF55D7F-2A2E-4741-B5D6-85D7AD06E046}"/>
              </a:ext>
            </a:extLst>
          </p:cNvPr>
          <p:cNvSpPr>
            <a:spLocks noGrp="1"/>
          </p:cNvSpPr>
          <p:nvPr>
            <p:ph type="title"/>
          </p:nvPr>
        </p:nvSpPr>
        <p:spPr>
          <a:xfrm>
            <a:off x="457200" y="375280"/>
            <a:ext cx="8229600" cy="1143000"/>
          </a:xfrm>
        </p:spPr>
        <p:txBody>
          <a:bodyPr vert="horz" lIns="91440" tIns="45720" rIns="91440" bIns="45720" rtlCol="0" anchor="ctr">
            <a:normAutofit/>
            <a:scene3d>
              <a:camera prst="orthographicFront"/>
              <a:lightRig rig="soft" dir="t"/>
            </a:scene3d>
            <a:sp3d prstMaterial="softEdge">
              <a:bevelT w="25400" h="25400"/>
            </a:sp3d>
          </a:bodyPr>
          <a:lstStyle/>
          <a:p>
            <a:pPr algn="ctr"/>
            <a:r>
              <a:rPr lang="en-GB">
                <a:solidFill>
                  <a:srgbClr val="0070C0"/>
                </a:solidFill>
                <a:latin typeface="Comic Sans MS"/>
              </a:rPr>
              <a:t>Snack time</a:t>
            </a:r>
            <a:endParaRPr lang="en-US">
              <a:cs typeface="Lucida Sans Unicode"/>
            </a:endParaRPr>
          </a:p>
        </p:txBody>
      </p:sp>
      <p:sp>
        <p:nvSpPr>
          <p:cNvPr id="2" name="Content Placeholder 1">
            <a:extLst>
              <a:ext uri="{FF2B5EF4-FFF2-40B4-BE49-F238E27FC236}">
                <a16:creationId xmlns:a16="http://schemas.microsoft.com/office/drawing/2014/main" id="{86C46C87-CA3A-483B-A1F9-403C081FCD1D}"/>
              </a:ext>
            </a:extLst>
          </p:cNvPr>
          <p:cNvSpPr>
            <a:spLocks noGrp="1"/>
          </p:cNvSpPr>
          <p:nvPr>
            <p:ph idx="1"/>
          </p:nvPr>
        </p:nvSpPr>
        <p:spPr>
          <a:xfrm>
            <a:off x="129309" y="1481329"/>
            <a:ext cx="2814245" cy="2425654"/>
          </a:xfrm>
        </p:spPr>
        <p:txBody>
          <a:bodyPr vert="horz" lIns="91440" tIns="45720" rIns="91440" bIns="45720" anchor="t">
            <a:normAutofit fontScale="92500"/>
          </a:bodyPr>
          <a:lstStyle/>
          <a:p>
            <a:pPr indent="-255905" algn="ctr">
              <a:lnSpc>
                <a:spcPct val="150000"/>
              </a:lnSpc>
              <a:spcBef>
                <a:spcPts val="0"/>
              </a:spcBef>
            </a:pPr>
            <a:endParaRPr lang="en-GB" dirty="0">
              <a:solidFill>
                <a:srgbClr val="0070C0"/>
              </a:solidFill>
              <a:latin typeface="Comic Sans MS"/>
              <a:ea typeface="+mn-lt"/>
              <a:cs typeface="+mn-lt"/>
            </a:endParaRPr>
          </a:p>
          <a:p>
            <a:pPr marL="0" indent="0" algn="ctr">
              <a:buNone/>
            </a:pPr>
            <a:r>
              <a:rPr lang="en-GB" dirty="0">
                <a:solidFill>
                  <a:srgbClr val="0070C0"/>
                </a:solidFill>
                <a:latin typeface="Comic Sans MS"/>
                <a:cs typeface="Lucida Sans Unicode"/>
              </a:rPr>
              <a:t>We would encourage </a:t>
            </a:r>
            <a:r>
              <a:rPr lang="en-GB" dirty="0" smtClean="0">
                <a:solidFill>
                  <a:srgbClr val="0070C0"/>
                </a:solidFill>
                <a:latin typeface="Comic Sans MS"/>
                <a:cs typeface="Lucida Sans Unicode"/>
              </a:rPr>
              <a:t>every </a:t>
            </a:r>
            <a:r>
              <a:rPr lang="en-GB" dirty="0">
                <a:solidFill>
                  <a:srgbClr val="0070C0"/>
                </a:solidFill>
                <a:latin typeface="Comic Sans MS"/>
                <a:cs typeface="Lucida Sans Unicode"/>
              </a:rPr>
              <a:t>child to bring their own water bottle each day which we will make sure is available</a:t>
            </a:r>
            <a:endParaRPr lang="en-US" dirty="0">
              <a:cs typeface="Lucida Sans Unicode"/>
            </a:endParaRPr>
          </a:p>
        </p:txBody>
      </p:sp>
      <p:pic>
        <p:nvPicPr>
          <p:cNvPr id="4" name="Picture 4" descr="A picture containing indoor, table, sitting, computer&#10;&#10;Description automatically generated">
            <a:extLst>
              <a:ext uri="{FF2B5EF4-FFF2-40B4-BE49-F238E27FC236}">
                <a16:creationId xmlns:a16="http://schemas.microsoft.com/office/drawing/2014/main" id="{7DB5BA68-5E76-4D1B-B587-8696CDE8430B}"/>
              </a:ext>
            </a:extLst>
          </p:cNvPr>
          <p:cNvPicPr>
            <a:picLocks noChangeAspect="1"/>
          </p:cNvPicPr>
          <p:nvPr/>
        </p:nvPicPr>
        <p:blipFill>
          <a:blip r:embed="rId2"/>
          <a:stretch>
            <a:fillRect/>
          </a:stretch>
        </p:blipFill>
        <p:spPr>
          <a:xfrm>
            <a:off x="3235804" y="1275181"/>
            <a:ext cx="2485485" cy="3272466"/>
          </a:xfrm>
          <a:prstGeom prst="rect">
            <a:avLst/>
          </a:prstGeom>
        </p:spPr>
      </p:pic>
      <p:sp>
        <p:nvSpPr>
          <p:cNvPr id="5" name="TextBox 4">
            <a:extLst>
              <a:ext uri="{FF2B5EF4-FFF2-40B4-BE49-F238E27FC236}">
                <a16:creationId xmlns:a16="http://schemas.microsoft.com/office/drawing/2014/main" id="{4B0421F0-3852-4150-B023-526F1E176894}"/>
              </a:ext>
            </a:extLst>
          </p:cNvPr>
          <p:cNvSpPr txBox="1"/>
          <p:nvPr/>
        </p:nvSpPr>
        <p:spPr>
          <a:xfrm>
            <a:off x="6018362" y="3056626"/>
            <a:ext cx="2743200"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rgbClr val="0070C0"/>
                </a:solidFill>
                <a:latin typeface="Comic Sans MS"/>
              </a:rPr>
              <a:t>The children get a </a:t>
            </a:r>
            <a:r>
              <a:rPr lang="en-US" sz="2000" dirty="0">
                <a:latin typeface="Comic Sans MS"/>
              </a:rPr>
              <a:t>​</a:t>
            </a:r>
            <a:r>
              <a:rPr lang="en-US" sz="2000" dirty="0">
                <a:solidFill>
                  <a:srgbClr val="0070C0"/>
                </a:solidFill>
                <a:latin typeface="Comic Sans MS"/>
              </a:rPr>
              <a:t>free milk and a fruit or vegetable.  Once they turn 5, they will need to pay for milk if they would still like it. </a:t>
            </a:r>
            <a:r>
              <a:rPr lang="en-US" sz="2000" dirty="0" smtClean="0">
                <a:latin typeface="Comic Sans MS"/>
              </a:rPr>
              <a:t>​</a:t>
            </a:r>
            <a:endParaRPr lang="en-US" sz="2000" dirty="0">
              <a:latin typeface="Comic Sans MS"/>
            </a:endParaRPr>
          </a:p>
          <a:p>
            <a:endParaRPr lang="en-US" dirty="0"/>
          </a:p>
        </p:txBody>
      </p:sp>
      <p:sp>
        <p:nvSpPr>
          <p:cNvPr id="6" name="TextBox 5">
            <a:extLst>
              <a:ext uri="{FF2B5EF4-FFF2-40B4-BE49-F238E27FC236}">
                <a16:creationId xmlns:a16="http://schemas.microsoft.com/office/drawing/2014/main" id="{79C7AF6C-F3C1-40AB-B047-52B636FEAF8C}"/>
              </a:ext>
            </a:extLst>
          </p:cNvPr>
          <p:cNvSpPr txBox="1"/>
          <p:nvPr/>
        </p:nvSpPr>
        <p:spPr>
          <a:xfrm>
            <a:off x="6018362" y="1647645"/>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omic Sans MS"/>
              </a:rPr>
              <a:t>We promote Healthy Eating at </a:t>
            </a:r>
            <a:r>
              <a:rPr lang="en-GB" dirty="0" smtClean="0">
                <a:latin typeface="Comic Sans MS"/>
              </a:rPr>
              <a:t>Berry Hill Primary </a:t>
            </a:r>
            <a:r>
              <a:rPr lang="en-GB" dirty="0">
                <a:latin typeface="Comic Sans MS"/>
              </a:rPr>
              <a:t>School.</a:t>
            </a:r>
            <a:endParaRPr lang="en-US" dirty="0"/>
          </a:p>
        </p:txBody>
      </p:sp>
      <p:pic>
        <p:nvPicPr>
          <p:cNvPr id="7" name="Picture 7" descr="An apple and a banana&#10;&#10;Description automatically generated">
            <a:extLst>
              <a:ext uri="{FF2B5EF4-FFF2-40B4-BE49-F238E27FC236}">
                <a16:creationId xmlns:a16="http://schemas.microsoft.com/office/drawing/2014/main" id="{A5B34482-ED28-4EB1-8ECE-984591FCD962}"/>
              </a:ext>
            </a:extLst>
          </p:cNvPr>
          <p:cNvPicPr>
            <a:picLocks noChangeAspect="1"/>
          </p:cNvPicPr>
          <p:nvPr/>
        </p:nvPicPr>
        <p:blipFill>
          <a:blip r:embed="rId3"/>
          <a:stretch>
            <a:fillRect/>
          </a:stretch>
        </p:blipFill>
        <p:spPr>
          <a:xfrm>
            <a:off x="2884098" y="4857988"/>
            <a:ext cx="2743200" cy="1541496"/>
          </a:xfrm>
          <a:prstGeom prst="rect">
            <a:avLst/>
          </a:prstGeom>
        </p:spPr>
      </p:pic>
    </p:spTree>
    <p:extLst>
      <p:ext uri="{BB962C8B-B14F-4D97-AF65-F5344CB8AC3E}">
        <p14:creationId xmlns:p14="http://schemas.microsoft.com/office/powerpoint/2010/main" val="3089584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632"/>
            <a:ext cx="8686800" cy="1143000"/>
          </a:xfrm>
        </p:spPr>
        <p:txBody>
          <a:bodyPr>
            <a:noAutofit/>
          </a:bodyPr>
          <a:lstStyle/>
          <a:p>
            <a:pPr algn="ctr"/>
            <a:r>
              <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Behaviour management</a:t>
            </a:r>
          </a:p>
        </p:txBody>
      </p:sp>
      <p:sp>
        <p:nvSpPr>
          <p:cNvPr id="7" name="TextBox 1"/>
          <p:cNvSpPr txBox="1"/>
          <p:nvPr/>
        </p:nvSpPr>
        <p:spPr>
          <a:xfrm>
            <a:off x="-340843" y="973197"/>
            <a:ext cx="6336704" cy="2308324"/>
          </a:xfrm>
          <a:prstGeom prst="rect">
            <a:avLst/>
          </a:prstGeom>
          <a:noFill/>
        </p:spPr>
        <p:txBody>
          <a:bodyPr wrap="square" rtlCol="0">
            <a:spAutoFit/>
          </a:bodyPr>
          <a:lstStyle/>
          <a:p>
            <a:pPr algn="ctr">
              <a:lnSpc>
                <a:spcPct val="150000"/>
              </a:lnSpc>
            </a:pPr>
            <a:r>
              <a:rPr lang="en-GB" sz="2400" dirty="0">
                <a:solidFill>
                  <a:srgbClr val="0070C0"/>
                </a:solidFill>
                <a:latin typeface="Comic Sans MS" pitchFamily="66" charset="0"/>
              </a:rPr>
              <a:t>We have a positive approach to </a:t>
            </a:r>
            <a:endParaRPr lang="en-GB" sz="2400" dirty="0" smtClean="0">
              <a:solidFill>
                <a:srgbClr val="0070C0"/>
              </a:solidFill>
              <a:latin typeface="Comic Sans MS" pitchFamily="66" charset="0"/>
            </a:endParaRPr>
          </a:p>
          <a:p>
            <a:pPr algn="ctr">
              <a:lnSpc>
                <a:spcPct val="150000"/>
              </a:lnSpc>
            </a:pPr>
            <a:r>
              <a:rPr lang="en-GB" sz="2400" dirty="0" smtClean="0">
                <a:solidFill>
                  <a:srgbClr val="0070C0"/>
                </a:solidFill>
                <a:latin typeface="Comic Sans MS" pitchFamily="66" charset="0"/>
              </a:rPr>
              <a:t>behaviour.  We focus on</a:t>
            </a:r>
          </a:p>
          <a:p>
            <a:pPr algn="ctr">
              <a:lnSpc>
                <a:spcPct val="150000"/>
              </a:lnSpc>
            </a:pPr>
            <a:r>
              <a:rPr lang="en-GB" sz="2400" dirty="0" smtClean="0">
                <a:solidFill>
                  <a:srgbClr val="0070C0"/>
                </a:solidFill>
                <a:latin typeface="Comic Sans MS" pitchFamily="66" charset="0"/>
              </a:rPr>
              <a:t> self regulation which is part of our </a:t>
            </a:r>
          </a:p>
          <a:p>
            <a:pPr algn="ctr">
              <a:lnSpc>
                <a:spcPct val="150000"/>
              </a:lnSpc>
            </a:pPr>
            <a:r>
              <a:rPr lang="en-US" sz="2400" dirty="0" smtClean="0">
                <a:solidFill>
                  <a:srgbClr val="0070C0"/>
                </a:solidFill>
                <a:latin typeface="Comic Sans MS" pitchFamily="66" charset="0"/>
              </a:rPr>
              <a:t>curriculum</a:t>
            </a:r>
            <a:endParaRPr lang="en-GB" sz="2400" dirty="0">
              <a:solidFill>
                <a:srgbClr val="0070C0"/>
              </a:solidFill>
              <a:latin typeface="Comic Sans MS" pitchFamily="66" charset="0"/>
            </a:endParaRPr>
          </a:p>
        </p:txBody>
      </p:sp>
      <p:pic>
        <p:nvPicPr>
          <p:cNvPr id="1026" name="Picture 2" descr="Image pr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806" y="1259632"/>
            <a:ext cx="3148139" cy="52417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1520" y="3168590"/>
            <a:ext cx="4626588" cy="1938992"/>
          </a:xfrm>
          <a:prstGeom prst="rect">
            <a:avLst/>
          </a:prstGeom>
          <a:noFill/>
        </p:spPr>
        <p:txBody>
          <a:bodyPr wrap="none" rtlCol="0">
            <a:spAutoFit/>
          </a:bodyPr>
          <a:lstStyle/>
          <a:p>
            <a:r>
              <a:rPr lang="en-US" sz="2400" dirty="0" smtClean="0">
                <a:solidFill>
                  <a:srgbClr val="FFC000"/>
                </a:solidFill>
              </a:rPr>
              <a:t>Golden Rules!!</a:t>
            </a:r>
          </a:p>
          <a:p>
            <a:pPr marL="285750" indent="-285750">
              <a:buFont typeface="Arial" panose="020B0604020202020204" pitchFamily="34" charset="0"/>
              <a:buChar char="•"/>
            </a:pPr>
            <a:r>
              <a:rPr lang="en-US" sz="2400" dirty="0" smtClean="0">
                <a:solidFill>
                  <a:srgbClr val="FFC000"/>
                </a:solidFill>
              </a:rPr>
              <a:t>I try my best</a:t>
            </a:r>
          </a:p>
          <a:p>
            <a:pPr marL="285750" indent="-285750">
              <a:buFont typeface="Arial" panose="020B0604020202020204" pitchFamily="34" charset="0"/>
              <a:buChar char="•"/>
            </a:pPr>
            <a:r>
              <a:rPr lang="en-US" sz="2400" dirty="0" smtClean="0">
                <a:solidFill>
                  <a:srgbClr val="FFC000"/>
                </a:solidFill>
              </a:rPr>
              <a:t>I look after my environment</a:t>
            </a:r>
          </a:p>
          <a:p>
            <a:pPr marL="285750" indent="-285750">
              <a:buFont typeface="Arial" panose="020B0604020202020204" pitchFamily="34" charset="0"/>
              <a:buChar char="•"/>
            </a:pPr>
            <a:r>
              <a:rPr lang="en-US" sz="2400" dirty="0" smtClean="0">
                <a:solidFill>
                  <a:srgbClr val="FFC000"/>
                </a:solidFill>
              </a:rPr>
              <a:t>I am a good friend</a:t>
            </a:r>
          </a:p>
          <a:p>
            <a:pPr marL="285750" indent="-285750">
              <a:buFont typeface="Arial" panose="020B0604020202020204" pitchFamily="34" charset="0"/>
              <a:buChar char="•"/>
            </a:pPr>
            <a:r>
              <a:rPr lang="en-US" sz="2400" dirty="0" smtClean="0">
                <a:solidFill>
                  <a:srgbClr val="FFC000"/>
                </a:solidFill>
              </a:rPr>
              <a:t>I follow our listening rules</a:t>
            </a:r>
            <a:endParaRPr lang="en-GB" sz="2400" dirty="0">
              <a:solidFill>
                <a:srgbClr val="FFC000"/>
              </a:solidFill>
            </a:endParaRPr>
          </a:p>
        </p:txBody>
      </p:sp>
      <p:sp>
        <p:nvSpPr>
          <p:cNvPr id="4" name="TextBox 3"/>
          <p:cNvSpPr txBox="1"/>
          <p:nvPr/>
        </p:nvSpPr>
        <p:spPr>
          <a:xfrm rot="21002309">
            <a:off x="282162" y="5551054"/>
            <a:ext cx="2644891" cy="584775"/>
          </a:xfrm>
          <a:prstGeom prst="rect">
            <a:avLst/>
          </a:prstGeom>
          <a:noFill/>
        </p:spPr>
        <p:txBody>
          <a:bodyPr wrap="none" rtlCol="0">
            <a:spAutoFit/>
          </a:bodyPr>
          <a:lstStyle/>
          <a:p>
            <a:r>
              <a:rPr lang="en-US" sz="3200" dirty="0" smtClean="0">
                <a:solidFill>
                  <a:schemeClr val="accent6"/>
                </a:solidFill>
              </a:rPr>
              <a:t>Sticker charts! </a:t>
            </a:r>
            <a:endParaRPr lang="en-GB" sz="3200" dirty="0">
              <a:solidFill>
                <a:schemeClr val="accent6"/>
              </a:solidFill>
            </a:endParaRPr>
          </a:p>
        </p:txBody>
      </p:sp>
      <p:sp>
        <p:nvSpPr>
          <p:cNvPr id="8" name="TextBox 7"/>
          <p:cNvSpPr txBox="1"/>
          <p:nvPr/>
        </p:nvSpPr>
        <p:spPr>
          <a:xfrm rot="819664">
            <a:off x="3362278" y="5366387"/>
            <a:ext cx="1911101" cy="954107"/>
          </a:xfrm>
          <a:prstGeom prst="rect">
            <a:avLst/>
          </a:prstGeom>
          <a:noFill/>
        </p:spPr>
        <p:txBody>
          <a:bodyPr wrap="none" rtlCol="0">
            <a:spAutoFit/>
          </a:bodyPr>
          <a:lstStyle/>
          <a:p>
            <a:r>
              <a:rPr lang="en-US" sz="2800" dirty="0" smtClean="0">
                <a:solidFill>
                  <a:schemeClr val="accent6"/>
                </a:solidFill>
              </a:rPr>
              <a:t>Whole class</a:t>
            </a:r>
          </a:p>
          <a:p>
            <a:r>
              <a:rPr lang="en-US" sz="2800" dirty="0" smtClean="0">
                <a:solidFill>
                  <a:schemeClr val="accent6"/>
                </a:solidFill>
              </a:rPr>
              <a:t> rewards! </a:t>
            </a:r>
            <a:endParaRPr lang="en-GB" sz="2800" dirty="0">
              <a:solidFill>
                <a:schemeClr val="accent6"/>
              </a:solidFill>
            </a:endParaRPr>
          </a:p>
        </p:txBody>
      </p:sp>
    </p:spTree>
    <p:extLst>
      <p:ext uri="{BB962C8B-B14F-4D97-AF65-F5344CB8AC3E}">
        <p14:creationId xmlns:p14="http://schemas.microsoft.com/office/powerpoint/2010/main" val="17890249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632"/>
            <a:ext cx="8686800" cy="1143000"/>
          </a:xfrm>
        </p:spPr>
        <p:txBody>
          <a:bodyPr vert="horz" lIns="91440" tIns="45720" rIns="91440" bIns="45720" rtlCol="0" anchor="ctr">
            <a:noAutofit/>
            <a:scene3d>
              <a:camera prst="orthographicFront"/>
              <a:lightRig rig="soft" dir="t"/>
            </a:scene3d>
            <a:sp3d prstMaterial="softEdge">
              <a:bevelT w="25400" h="25400"/>
            </a:sp3d>
          </a:bodyPr>
          <a:lstStyle/>
          <a:p>
            <a:pPr algn="ctr"/>
            <a:r>
              <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a:rPr>
              <a:t>Toileting and Self Care</a:t>
            </a:r>
            <a:endPar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6" name="TextBox 1"/>
          <p:cNvSpPr txBox="1"/>
          <p:nvPr/>
        </p:nvSpPr>
        <p:spPr>
          <a:xfrm>
            <a:off x="3779912" y="5013176"/>
            <a:ext cx="5248003" cy="1200329"/>
          </a:xfrm>
          <a:prstGeom prst="rect">
            <a:avLst/>
          </a:prstGeom>
          <a:noFill/>
        </p:spPr>
        <p:txBody>
          <a:bodyPr wrap="square" rtlCol="0">
            <a:spAutoFit/>
          </a:bodyPr>
          <a:lstStyle/>
          <a:p>
            <a:pPr algn="ctr">
              <a:lnSpc>
                <a:spcPct val="150000"/>
              </a:lnSpc>
            </a:pPr>
            <a:r>
              <a:rPr lang="en-GB" sz="2400">
                <a:solidFill>
                  <a:srgbClr val="0070C0"/>
                </a:solidFill>
                <a:latin typeface="Comic Sans MS" pitchFamily="66" charset="0"/>
              </a:rPr>
              <a:t>Please bring a bag of spare clothes for your child.</a:t>
            </a:r>
          </a:p>
        </p:txBody>
      </p:sp>
      <p:sp>
        <p:nvSpPr>
          <p:cNvPr id="7" name="TextBox 1"/>
          <p:cNvSpPr txBox="1"/>
          <p:nvPr/>
        </p:nvSpPr>
        <p:spPr>
          <a:xfrm>
            <a:off x="323528" y="1268760"/>
            <a:ext cx="8424936" cy="3909083"/>
          </a:xfrm>
          <a:prstGeom prst="rect">
            <a:avLst/>
          </a:prstGeom>
          <a:noFill/>
        </p:spPr>
        <p:txBody>
          <a:bodyPr wrap="square" lIns="91440" tIns="45720" rIns="91440" bIns="45720" rtlCol="0" anchor="t">
            <a:spAutoFit/>
          </a:bodyPr>
          <a:lstStyle/>
          <a:p>
            <a:pPr algn="ctr">
              <a:lnSpc>
                <a:spcPct val="150000"/>
              </a:lnSpc>
            </a:pPr>
            <a:r>
              <a:rPr lang="en-GB" sz="2400" b="1">
                <a:solidFill>
                  <a:srgbClr val="0070C0"/>
                </a:solidFill>
                <a:latin typeface="Comic Sans MS" pitchFamily="66" charset="0"/>
              </a:rPr>
              <a:t>We need your support!</a:t>
            </a:r>
          </a:p>
          <a:p>
            <a:pPr algn="ctr">
              <a:lnSpc>
                <a:spcPct val="150000"/>
              </a:lnSpc>
            </a:pPr>
            <a:r>
              <a:rPr lang="en-GB" sz="2400" b="1">
                <a:solidFill>
                  <a:srgbClr val="002060"/>
                </a:solidFill>
                <a:latin typeface="Comic Sans MS"/>
              </a:rPr>
              <a:t>Its great if your child can go to the toilet by themselves, including being able to undo and do up their own trousers and wiping themselves.</a:t>
            </a:r>
            <a:endParaRPr lang="en-GB" sz="2400" b="1">
              <a:solidFill>
                <a:srgbClr val="0070C0"/>
              </a:solidFill>
              <a:latin typeface="Comic Sans MS"/>
            </a:endParaRPr>
          </a:p>
          <a:p>
            <a:pPr algn="ctr">
              <a:lnSpc>
                <a:spcPct val="150000"/>
              </a:lnSpc>
            </a:pPr>
            <a:r>
              <a:rPr lang="en-GB" sz="2400" b="1">
                <a:solidFill>
                  <a:srgbClr val="002060"/>
                </a:solidFill>
                <a:latin typeface="Comic Sans MS"/>
              </a:rPr>
              <a:t>Please practise these skills at home.</a:t>
            </a:r>
          </a:p>
          <a:p>
            <a:pPr algn="ctr">
              <a:lnSpc>
                <a:spcPct val="150000"/>
              </a:lnSpc>
            </a:pPr>
            <a:r>
              <a:rPr lang="en-GB" sz="2400" b="1">
                <a:solidFill>
                  <a:srgbClr val="002060"/>
                </a:solidFill>
                <a:latin typeface="Comic Sans MS"/>
              </a:rPr>
              <a:t>Let us know if your child needs support and how we can help :-) </a:t>
            </a:r>
          </a:p>
        </p:txBody>
      </p:sp>
    </p:spTree>
    <p:extLst>
      <p:ext uri="{BB962C8B-B14F-4D97-AF65-F5344CB8AC3E}">
        <p14:creationId xmlns:p14="http://schemas.microsoft.com/office/powerpoint/2010/main" val="23917990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3749AC0-254C-4EC1-9B47-388BAC3A5410}"/>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US" sz="4000" b="1" dirty="0" smtClean="0">
                <a:solidFill>
                  <a:schemeClr val="accent1"/>
                </a:solidFill>
                <a:cs typeface="Lucida Sans Unicode"/>
              </a:rPr>
              <a:t>Breakfast club and after school club </a:t>
            </a:r>
            <a:endParaRPr lang="en-US" sz="4000" b="1" dirty="0">
              <a:solidFill>
                <a:schemeClr val="accent1"/>
              </a:solidFill>
            </a:endParaRPr>
          </a:p>
        </p:txBody>
      </p:sp>
      <p:sp>
        <p:nvSpPr>
          <p:cNvPr id="2" name="Content Placeholder 1">
            <a:extLst>
              <a:ext uri="{FF2B5EF4-FFF2-40B4-BE49-F238E27FC236}">
                <a16:creationId xmlns:a16="http://schemas.microsoft.com/office/drawing/2014/main" id="{95133B94-D973-4CA2-B2FF-75BB1AD75BB3}"/>
              </a:ext>
            </a:extLst>
          </p:cNvPr>
          <p:cNvSpPr>
            <a:spLocks noGrp="1"/>
          </p:cNvSpPr>
          <p:nvPr>
            <p:ph idx="1"/>
          </p:nvPr>
        </p:nvSpPr>
        <p:spPr/>
        <p:txBody>
          <a:bodyPr vert="horz" lIns="91440" tIns="45720" rIns="91440" bIns="45720" anchor="t">
            <a:normAutofit/>
          </a:bodyPr>
          <a:lstStyle/>
          <a:p>
            <a:pPr>
              <a:buFont typeface="Wingdings" panose="05000000000000000000" pitchFamily="2" charset="2"/>
              <a:buChar char="v"/>
            </a:pPr>
            <a:r>
              <a:rPr lang="en-US" sz="3200" dirty="0" smtClean="0">
                <a:solidFill>
                  <a:schemeClr val="accent1">
                    <a:lumMod val="75000"/>
                  </a:schemeClr>
                </a:solidFill>
                <a:cs typeface="Lucida Sans Unicode"/>
              </a:rPr>
              <a:t>Breakfast club: Begins at 7.45, £3.50 a day.  Contact school office to book a place</a:t>
            </a:r>
          </a:p>
          <a:p>
            <a:pPr marL="0" indent="0">
              <a:buNone/>
            </a:pPr>
            <a:endParaRPr lang="en-US" sz="3200" dirty="0" smtClean="0">
              <a:solidFill>
                <a:schemeClr val="accent1">
                  <a:lumMod val="75000"/>
                </a:schemeClr>
              </a:solidFill>
              <a:cs typeface="Lucida Sans Unicode"/>
            </a:endParaRPr>
          </a:p>
          <a:p>
            <a:pPr>
              <a:buFont typeface="Wingdings" panose="05000000000000000000" pitchFamily="2" charset="2"/>
              <a:buChar char="v"/>
            </a:pPr>
            <a:endParaRPr lang="en-US" sz="3200" dirty="0">
              <a:solidFill>
                <a:schemeClr val="accent1">
                  <a:lumMod val="75000"/>
                </a:schemeClr>
              </a:solidFill>
              <a:cs typeface="Lucida Sans Unicode"/>
            </a:endParaRPr>
          </a:p>
          <a:p>
            <a:pPr>
              <a:buFont typeface="Wingdings" panose="05000000000000000000" pitchFamily="2" charset="2"/>
              <a:buChar char="v"/>
            </a:pPr>
            <a:r>
              <a:rPr lang="en-US" sz="3200" dirty="0" smtClean="0">
                <a:solidFill>
                  <a:schemeClr val="accent1">
                    <a:lumMod val="75000"/>
                  </a:schemeClr>
                </a:solidFill>
                <a:cs typeface="Lucida Sans Unicode"/>
              </a:rPr>
              <a:t>After School Club: Ran by Sherwood childcare ( outside provider) </a:t>
            </a:r>
          </a:p>
          <a:p>
            <a:pPr marL="0" indent="0">
              <a:buNone/>
            </a:pPr>
            <a:r>
              <a:rPr lang="en-US" sz="3200" dirty="0" smtClean="0">
                <a:solidFill>
                  <a:schemeClr val="accent1">
                    <a:lumMod val="75000"/>
                  </a:schemeClr>
                </a:solidFill>
                <a:cs typeface="Lucida Sans Unicode"/>
              </a:rPr>
              <a:t>Call 07859 666155 to talk about places.  </a:t>
            </a:r>
            <a:endParaRPr lang="en-US" sz="3200" dirty="0">
              <a:solidFill>
                <a:schemeClr val="accent1">
                  <a:lumMod val="75000"/>
                </a:schemeClr>
              </a:solidFill>
              <a:cs typeface="Lucida Sans Unicode"/>
            </a:endParaRPr>
          </a:p>
        </p:txBody>
      </p:sp>
    </p:spTree>
    <p:extLst>
      <p:ext uri="{BB962C8B-B14F-4D97-AF65-F5344CB8AC3E}">
        <p14:creationId xmlns:p14="http://schemas.microsoft.com/office/powerpoint/2010/main" val="14840468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2371" y="628651"/>
            <a:ext cx="5845629" cy="6401753"/>
          </a:xfrm>
          <a:prstGeom prst="rect">
            <a:avLst/>
          </a:prstGeom>
        </p:spPr>
        <p:txBody>
          <a:bodyPr wrap="square">
            <a:spAutoFit/>
          </a:bodyPr>
          <a:lstStyle/>
          <a:p>
            <a:r>
              <a:rPr lang="en-US" sz="3200" dirty="0">
                <a:solidFill>
                  <a:schemeClr val="accent4"/>
                </a:solidFill>
              </a:rPr>
              <a:t>Welcome </a:t>
            </a:r>
            <a:r>
              <a:rPr lang="en-US" sz="3200" dirty="0" smtClean="0">
                <a:solidFill>
                  <a:schemeClr val="accent4"/>
                </a:solidFill>
              </a:rPr>
              <a:t>packs</a:t>
            </a:r>
          </a:p>
          <a:p>
            <a:endParaRPr lang="en-US" sz="3200" dirty="0" smtClean="0">
              <a:solidFill>
                <a:schemeClr val="accent4"/>
              </a:solidFill>
            </a:endParaRPr>
          </a:p>
          <a:p>
            <a:pPr marL="285750" indent="-285750">
              <a:buFont typeface="Wingdings" panose="05000000000000000000" pitchFamily="2" charset="2"/>
              <a:buChar char="Ø"/>
            </a:pPr>
            <a:r>
              <a:rPr lang="en-US" sz="1600" dirty="0" smtClean="0">
                <a:solidFill>
                  <a:schemeClr val="accent1"/>
                </a:solidFill>
              </a:rPr>
              <a:t>Introduction to EYFS at Berry Hill</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All about me form </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Admissions form</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50 things to do before you are 5!</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Are you ready for School…</a:t>
            </a:r>
          </a:p>
          <a:p>
            <a:pPr marL="285750" indent="-285750">
              <a:buFont typeface="Wingdings" panose="05000000000000000000" pitchFamily="2" charset="2"/>
              <a:buChar char="Ø"/>
            </a:pPr>
            <a:endParaRPr lang="en-US" sz="1600" dirty="0">
              <a:solidFill>
                <a:schemeClr val="accent1"/>
              </a:solidFill>
            </a:endParaRPr>
          </a:p>
          <a:p>
            <a:pPr marL="285750" indent="-285750">
              <a:buFont typeface="Wingdings" panose="05000000000000000000" pitchFamily="2" charset="2"/>
              <a:buChar char="Ø"/>
            </a:pPr>
            <a:r>
              <a:rPr lang="en-US" sz="1600" dirty="0">
                <a:solidFill>
                  <a:schemeClr val="accent1"/>
                </a:solidFill>
              </a:rPr>
              <a:t>Golden rules</a:t>
            </a:r>
            <a:r>
              <a:rPr lang="en-US" sz="1600" dirty="0" smtClean="0">
                <a:solidFill>
                  <a:schemeClr val="accent1"/>
                </a:solidFill>
              </a:rPr>
              <a:t>!</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Information from the SENCO</a:t>
            </a:r>
          </a:p>
          <a:p>
            <a:pPr marL="285750" indent="-285750">
              <a:buFont typeface="Wingdings" panose="05000000000000000000" pitchFamily="2" charset="2"/>
              <a:buChar char="Ø"/>
            </a:pPr>
            <a:endParaRPr lang="en-US" sz="1600" dirty="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Cool Milk leaflet</a:t>
            </a:r>
          </a:p>
          <a:p>
            <a:pPr marL="285750" indent="-285750">
              <a:buFont typeface="Wingdings" panose="05000000000000000000" pitchFamily="2" charset="2"/>
              <a:buChar char="Ø"/>
            </a:pPr>
            <a:endParaRPr lang="en-US" sz="1600" dirty="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Uniform ( crystal knitwear) leaflet</a:t>
            </a:r>
          </a:p>
          <a:p>
            <a:pPr marL="285750" indent="-285750">
              <a:buFont typeface="Wingdings" panose="05000000000000000000" pitchFamily="2" charset="2"/>
              <a:buChar char="Ø"/>
            </a:pPr>
            <a:endParaRPr lang="en-US" sz="2800" dirty="0" smtClean="0">
              <a:solidFill>
                <a:schemeClr val="accent1"/>
              </a:solidFill>
            </a:endParaRPr>
          </a:p>
          <a:p>
            <a:pPr marL="457200" indent="-457200">
              <a:buFont typeface="Arial" panose="020B0604020202020204" pitchFamily="34" charset="0"/>
              <a:buChar char="•"/>
            </a:pPr>
            <a:endParaRPr lang="en-US" sz="2800" dirty="0">
              <a:solidFill>
                <a:schemeClr val="accent1"/>
              </a:solidFill>
            </a:endParaRPr>
          </a:p>
          <a:p>
            <a:endParaRPr lang="en-US" dirty="0"/>
          </a:p>
        </p:txBody>
      </p:sp>
    </p:spTree>
    <p:extLst>
      <p:ext uri="{BB962C8B-B14F-4D97-AF65-F5344CB8AC3E}">
        <p14:creationId xmlns:p14="http://schemas.microsoft.com/office/powerpoint/2010/main" val="36046935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2200" y="509155"/>
            <a:ext cx="6733309" cy="4185761"/>
          </a:xfrm>
          <a:prstGeom prst="rect">
            <a:avLst/>
          </a:prstGeom>
          <a:noFill/>
        </p:spPr>
        <p:txBody>
          <a:bodyPr wrap="square" rtlCol="0">
            <a:spAutoFit/>
          </a:bodyPr>
          <a:lstStyle/>
          <a:p>
            <a:endParaRPr lang="en-US" dirty="0"/>
          </a:p>
          <a:p>
            <a:r>
              <a:rPr lang="en-US" sz="3200" dirty="0" smtClean="0">
                <a:solidFill>
                  <a:schemeClr val="accent4"/>
                </a:solidFill>
              </a:rPr>
              <a:t>Transition sessions…</a:t>
            </a:r>
          </a:p>
          <a:p>
            <a:r>
              <a:rPr lang="en-US" dirty="0" smtClean="0">
                <a:solidFill>
                  <a:schemeClr val="accent1"/>
                </a:solidFill>
              </a:rPr>
              <a:t>Due to current advice, we have made a decision to cancel our transition sessions before the summer holidays for our new F2 children.  We will work in school to provide transition for our current Nursery children who are coming to F2. </a:t>
            </a:r>
          </a:p>
          <a:p>
            <a:endParaRPr lang="en-US" dirty="0">
              <a:solidFill>
                <a:schemeClr val="accent1"/>
              </a:solidFill>
              <a:sym typeface="Wingdings" panose="05000000000000000000" pitchFamily="2" charset="2"/>
            </a:endParaRPr>
          </a:p>
          <a:p>
            <a:r>
              <a:rPr lang="en-US" dirty="0" smtClean="0">
                <a:solidFill>
                  <a:schemeClr val="accent1"/>
                </a:solidFill>
                <a:sym typeface="Wingdings" panose="05000000000000000000" pitchFamily="2" charset="2"/>
              </a:rPr>
              <a:t>The first 2 days of term (Thursday 2</a:t>
            </a:r>
            <a:r>
              <a:rPr lang="en-US" baseline="30000" dirty="0" smtClean="0">
                <a:solidFill>
                  <a:schemeClr val="accent1"/>
                </a:solidFill>
                <a:sym typeface="Wingdings" panose="05000000000000000000" pitchFamily="2" charset="2"/>
              </a:rPr>
              <a:t>nd</a:t>
            </a:r>
            <a:r>
              <a:rPr lang="en-US" dirty="0" smtClean="0">
                <a:solidFill>
                  <a:schemeClr val="accent1"/>
                </a:solidFill>
                <a:sym typeface="Wingdings" panose="05000000000000000000" pitchFamily="2" charset="2"/>
              </a:rPr>
              <a:t> September and Friday 3</a:t>
            </a:r>
            <a:r>
              <a:rPr lang="en-US" baseline="30000" dirty="0" smtClean="0">
                <a:solidFill>
                  <a:schemeClr val="accent1"/>
                </a:solidFill>
                <a:sym typeface="Wingdings" panose="05000000000000000000" pitchFamily="2" charset="2"/>
              </a:rPr>
              <a:t>rd</a:t>
            </a:r>
            <a:r>
              <a:rPr lang="en-US" dirty="0" smtClean="0">
                <a:solidFill>
                  <a:schemeClr val="accent1"/>
                </a:solidFill>
                <a:sym typeface="Wingdings" panose="05000000000000000000" pitchFamily="2" charset="2"/>
              </a:rPr>
              <a:t> September) will be half day sessions (9-12)  to allow for better transition.  There will be opportunities for parents to look around the setting then if government guidelines allow this.  </a:t>
            </a:r>
            <a:endParaRPr lang="en-US" dirty="0" smtClean="0">
              <a:solidFill>
                <a:schemeClr val="accent1"/>
              </a:solidFill>
            </a:endParaRPr>
          </a:p>
          <a:p>
            <a:pPr marL="457200" indent="-457200">
              <a:buFont typeface="Arial" panose="020B0604020202020204" pitchFamily="34" charset="0"/>
              <a:buChar char="•"/>
            </a:pPr>
            <a:endParaRPr lang="en-US" dirty="0" smtClean="0">
              <a:solidFill>
                <a:schemeClr val="accent1"/>
              </a:solidFill>
            </a:endParaRPr>
          </a:p>
          <a:p>
            <a:endParaRPr lang="en-US" dirty="0" smtClean="0">
              <a:solidFill>
                <a:schemeClr val="accent1"/>
              </a:solidFill>
            </a:endParaRPr>
          </a:p>
          <a:p>
            <a:endParaRPr 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693</TotalTime>
  <Words>1652</Words>
  <Application>Microsoft Office PowerPoint</Application>
  <PresentationFormat>On-screen Show (4:3)</PresentationFormat>
  <Paragraphs>232</Paragraphs>
  <Slides>27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Comic Sans MS</vt:lpstr>
      <vt:lpstr>Lucida Sans Unicode</vt:lpstr>
      <vt:lpstr>Wingdings</vt:lpstr>
      <vt:lpstr>Office Theme</vt:lpstr>
      <vt:lpstr>PowerPoint Presentation</vt:lpstr>
      <vt:lpstr>Meet Our Team!</vt:lpstr>
      <vt:lpstr>PowerPoint Presentation</vt:lpstr>
      <vt:lpstr>The EYFS curriculum</vt:lpstr>
      <vt:lpstr>Learning evironment</vt:lpstr>
      <vt:lpstr>Our learning Environment </vt:lpstr>
      <vt:lpstr>PowerPoint Presentation</vt:lpstr>
      <vt:lpstr>PowerPoint Presentation</vt:lpstr>
      <vt:lpstr>PowerPoint Presentation</vt:lpstr>
      <vt:lpstr>PowerPoint Presentation</vt:lpstr>
      <vt:lpstr>Areas of Learning</vt:lpstr>
      <vt:lpstr>Personal, Social, Emotional Development</vt:lpstr>
      <vt:lpstr>Communication and Language</vt:lpstr>
      <vt:lpstr>Physical Development</vt:lpstr>
      <vt:lpstr>Literacy (Reading and Writing) </vt:lpstr>
      <vt:lpstr>Mathematics</vt:lpstr>
      <vt:lpstr>Understanding the World</vt:lpstr>
      <vt:lpstr>            Expressive Arts and Design</vt:lpstr>
      <vt:lpstr>Uniform and Reading Folder</vt:lpstr>
      <vt:lpstr>Lunch </vt:lpstr>
      <vt:lpstr>A Healthy Lunch Box</vt:lpstr>
      <vt:lpstr>Snack time</vt:lpstr>
      <vt:lpstr>Behaviour management</vt:lpstr>
      <vt:lpstr>Toileting and Self Care</vt:lpstr>
      <vt:lpstr>Breakfast club and after school club </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Vicky O'Brien</cp:lastModifiedBy>
  <cp:revision>95</cp:revision>
  <cp:lastPrinted>2020-09-02T07:09:14Z</cp:lastPrinted>
  <dcterms:created xsi:type="dcterms:W3CDTF">2013-06-17T15:06:02Z</dcterms:created>
  <dcterms:modified xsi:type="dcterms:W3CDTF">2021-06-28T15:23:06Z</dcterms:modified>
</cp:coreProperties>
</file>